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59" r:id="rId3"/>
    <p:sldId id="260" r:id="rId4"/>
    <p:sldId id="261" r:id="rId5"/>
    <p:sldId id="262" r:id="rId6"/>
    <p:sldId id="266" r:id="rId7"/>
    <p:sldId id="267" r:id="rId8"/>
    <p:sldId id="263" r:id="rId9"/>
    <p:sldId id="264" r:id="rId10"/>
    <p:sldId id="268" r:id="rId11"/>
    <p:sldId id="269" r:id="rId12"/>
    <p:sldId id="274" r:id="rId13"/>
    <p:sldId id="276" r:id="rId14"/>
    <p:sldId id="270" r:id="rId15"/>
    <p:sldId id="271" r:id="rId16"/>
    <p:sldId id="272" r:id="rId17"/>
    <p:sldId id="311" r:id="rId18"/>
    <p:sldId id="278" r:id="rId19"/>
    <p:sldId id="273" r:id="rId20"/>
    <p:sldId id="277" r:id="rId21"/>
    <p:sldId id="312" r:id="rId22"/>
    <p:sldId id="313" r:id="rId23"/>
    <p:sldId id="314" r:id="rId24"/>
    <p:sldId id="281" r:id="rId25"/>
    <p:sldId id="317" r:id="rId26"/>
    <p:sldId id="318" r:id="rId27"/>
    <p:sldId id="319" r:id="rId28"/>
    <p:sldId id="323" r:id="rId29"/>
    <p:sldId id="279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20" r:id="rId40"/>
    <p:sldId id="292" r:id="rId41"/>
    <p:sldId id="280" r:id="rId42"/>
    <p:sldId id="293" r:id="rId43"/>
    <p:sldId id="294" r:id="rId44"/>
    <p:sldId id="295" r:id="rId45"/>
    <p:sldId id="296" r:id="rId46"/>
    <p:sldId id="297" r:id="rId47"/>
    <p:sldId id="298" r:id="rId48"/>
    <p:sldId id="300" r:id="rId49"/>
    <p:sldId id="301" r:id="rId50"/>
    <p:sldId id="324" r:id="rId51"/>
    <p:sldId id="325" r:id="rId52"/>
    <p:sldId id="310" r:id="rId53"/>
    <p:sldId id="316" r:id="rId54"/>
    <p:sldId id="302" r:id="rId55"/>
    <p:sldId id="305" r:id="rId5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F04B-CF96-4479-B51F-6634DDAAFA6C}" type="datetimeFigureOut">
              <a:rPr lang="pl-PL" smtClean="0"/>
              <a:pPr/>
              <a:t>2009-11-24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6D964-2AC6-443B-9ACC-92F057C6D21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35</a:t>
            </a:fld>
            <a:endParaRPr lang="pl-P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37</a:t>
            </a:fld>
            <a:endParaRPr lang="pl-P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38</a:t>
            </a:fld>
            <a:endParaRPr lang="pl-P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39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40</a:t>
            </a:fld>
            <a:endParaRPr lang="pl-P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41</a:t>
            </a:fld>
            <a:endParaRPr lang="pl-P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42</a:t>
            </a:fld>
            <a:endParaRPr lang="pl-P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43</a:t>
            </a:fld>
            <a:endParaRPr lang="pl-P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44</a:t>
            </a:fld>
            <a:endParaRPr lang="pl-P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45</a:t>
            </a:fld>
            <a:endParaRPr lang="pl-P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46</a:t>
            </a:fld>
            <a:endParaRPr lang="pl-P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47</a:t>
            </a:fld>
            <a:endParaRPr lang="pl-P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48</a:t>
            </a:fld>
            <a:endParaRPr lang="pl-P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49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50</a:t>
            </a:fld>
            <a:endParaRPr lang="pl-P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51</a:t>
            </a:fld>
            <a:endParaRPr lang="pl-P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52</a:t>
            </a:fld>
            <a:endParaRPr lang="pl-P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53</a:t>
            </a:fld>
            <a:endParaRPr lang="pl-P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54</a:t>
            </a:fld>
            <a:endParaRPr lang="pl-P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55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6D964-2AC6-443B-9ACC-92F057C6D21E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2DF-B0A8-471A-A197-41F22A7DD08F}" type="datetimeFigureOut">
              <a:rPr lang="pl-PL" smtClean="0"/>
              <a:pPr/>
              <a:t>2009-11-24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9459-8558-4B7F-9B4A-9A23EEB5DD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2DF-B0A8-471A-A197-41F22A7DD08F}" type="datetimeFigureOut">
              <a:rPr lang="pl-PL" smtClean="0"/>
              <a:pPr/>
              <a:t>2009-11-24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9459-8558-4B7F-9B4A-9A23EEB5DD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2DF-B0A8-471A-A197-41F22A7DD08F}" type="datetimeFigureOut">
              <a:rPr lang="pl-PL" smtClean="0"/>
              <a:pPr/>
              <a:t>2009-11-24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9459-8558-4B7F-9B4A-9A23EEB5DD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2DF-B0A8-471A-A197-41F22A7DD08F}" type="datetimeFigureOut">
              <a:rPr lang="pl-PL" smtClean="0"/>
              <a:pPr/>
              <a:t>2009-11-24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9459-8558-4B7F-9B4A-9A23EEB5DD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2DF-B0A8-471A-A197-41F22A7DD08F}" type="datetimeFigureOut">
              <a:rPr lang="pl-PL" smtClean="0"/>
              <a:pPr/>
              <a:t>2009-11-24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9459-8558-4B7F-9B4A-9A23EEB5DD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2DF-B0A8-471A-A197-41F22A7DD08F}" type="datetimeFigureOut">
              <a:rPr lang="pl-PL" smtClean="0"/>
              <a:pPr/>
              <a:t>2009-11-24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9459-8558-4B7F-9B4A-9A23EEB5DD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2DF-B0A8-471A-A197-41F22A7DD08F}" type="datetimeFigureOut">
              <a:rPr lang="pl-PL" smtClean="0"/>
              <a:pPr/>
              <a:t>2009-11-24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9459-8558-4B7F-9B4A-9A23EEB5DD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2DF-B0A8-471A-A197-41F22A7DD08F}" type="datetimeFigureOut">
              <a:rPr lang="pl-PL" smtClean="0"/>
              <a:pPr/>
              <a:t>2009-11-24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9459-8558-4B7F-9B4A-9A23EEB5DD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2DF-B0A8-471A-A197-41F22A7DD08F}" type="datetimeFigureOut">
              <a:rPr lang="pl-PL" smtClean="0"/>
              <a:pPr/>
              <a:t>2009-11-24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9459-8558-4B7F-9B4A-9A23EEB5DD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2DF-B0A8-471A-A197-41F22A7DD08F}" type="datetimeFigureOut">
              <a:rPr lang="pl-PL" smtClean="0"/>
              <a:pPr/>
              <a:t>2009-11-24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9459-8558-4B7F-9B4A-9A23EEB5DD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12DF-B0A8-471A-A197-41F22A7DD08F}" type="datetimeFigureOut">
              <a:rPr lang="pl-PL" smtClean="0"/>
              <a:pPr/>
              <a:t>2009-11-24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9459-8558-4B7F-9B4A-9A23EEB5DD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212DF-B0A8-471A-A197-41F22A7DD08F}" type="datetimeFigureOut">
              <a:rPr lang="pl-PL" smtClean="0"/>
              <a:pPr/>
              <a:t>2009-11-24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39459-8558-4B7F-9B4A-9A23EEB5DD8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rol.gov.pl/DesktopDefault.aspx?TabOrgId=171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smtClean="0"/>
              <a:t>Stowarzyszenie </a:t>
            </a:r>
            <a:r>
              <a:rPr lang="pl-PL" b="1" dirty="0" smtClean="0"/>
              <a:t>L</a:t>
            </a:r>
            <a:r>
              <a:rPr lang="pl-PL" dirty="0" smtClean="0"/>
              <a:t>okalna </a:t>
            </a:r>
            <a:r>
              <a:rPr lang="pl-PL" b="1" dirty="0" smtClean="0"/>
              <a:t>G</a:t>
            </a:r>
            <a:r>
              <a:rPr lang="pl-PL" dirty="0" smtClean="0"/>
              <a:t>rupa </a:t>
            </a:r>
            <a:r>
              <a:rPr lang="pl-PL" b="1" dirty="0" smtClean="0"/>
              <a:t>D</a:t>
            </a:r>
            <a:r>
              <a:rPr lang="pl-PL" dirty="0" smtClean="0"/>
              <a:t>ziałania</a:t>
            </a:r>
          </a:p>
          <a:p>
            <a:pPr algn="ctr">
              <a:buNone/>
            </a:pPr>
            <a:r>
              <a:rPr lang="pl-PL" b="1" dirty="0" smtClean="0"/>
              <a:t>Dunajec-Biała</a:t>
            </a:r>
          </a:p>
          <a:p>
            <a:pPr algn="ctr"/>
            <a:endParaRPr lang="pl-PL" dirty="0"/>
          </a:p>
          <a:p>
            <a:pPr algn="ctr">
              <a:buNone/>
            </a:pPr>
            <a:r>
              <a:rPr lang="pl-PL" sz="35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www.dunajecbiala.pl</a:t>
            </a:r>
            <a:r>
              <a:rPr lang="pl-PL" sz="3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e-mail:biuro@dunajecbiala.pl</a:t>
            </a:r>
            <a:endParaRPr lang="pl-PL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pl-PL" dirty="0" smtClean="0"/>
          </a:p>
          <a:p>
            <a:pPr algn="ctr">
              <a:buNone/>
            </a:pPr>
            <a:r>
              <a:rPr lang="pl-PL" sz="4800" b="1" dirty="0" smtClean="0"/>
              <a:t>Małe Projekty </a:t>
            </a:r>
          </a:p>
          <a:p>
            <a:pPr algn="ctr"/>
            <a:endParaRPr lang="pl-PL" dirty="0"/>
          </a:p>
          <a:p>
            <a:pPr algn="ctr">
              <a:buNone/>
            </a:pPr>
            <a:r>
              <a:rPr lang="pl-PL" dirty="0" smtClean="0"/>
              <a:t>Pleśna, dnia 25 listopada 2009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5400" b="1" dirty="0" smtClean="0"/>
              <a:t>Kto może składać i na co ?</a:t>
            </a:r>
            <a:endParaRPr lang="pl-PL" sz="5400" b="1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1.  osoby </a:t>
            </a:r>
            <a:r>
              <a:rPr lang="pl-PL" dirty="0"/>
              <a:t>fizyczne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1.  osoby fizyczne</a:t>
            </a:r>
          </a:p>
          <a:p>
            <a:pPr marL="514350" lvl="0" indent="-514350">
              <a:buNone/>
            </a:pPr>
            <a:r>
              <a:rPr lang="pl-PL" dirty="0" smtClean="0"/>
              <a:t>2.  osoby </a:t>
            </a:r>
            <a:r>
              <a:rPr lang="pl-PL" dirty="0"/>
              <a:t>fizyczne prowadzące działalność gospodarczą na obszarze objętym </a:t>
            </a:r>
            <a:r>
              <a:rPr lang="pl-PL" dirty="0" smtClean="0"/>
              <a:t>LSR</a:t>
            </a:r>
          </a:p>
          <a:p>
            <a:pPr marL="514350" lvl="0" indent="-514350"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pl-PL" dirty="0" smtClean="0"/>
              <a:t>1.  osoby fizyczne</a:t>
            </a:r>
          </a:p>
          <a:p>
            <a:pPr marL="514350" lvl="0" indent="-514350">
              <a:buNone/>
            </a:pPr>
            <a:r>
              <a:rPr lang="pl-PL" dirty="0" smtClean="0"/>
              <a:t>2.  osoby fizyczne prowadzące działalność gospodarczą na obszarze objętym LSR</a:t>
            </a:r>
          </a:p>
          <a:p>
            <a:pPr marL="514350" lvl="0" indent="-514350">
              <a:buNone/>
            </a:pPr>
            <a:r>
              <a:rPr lang="pl-PL" dirty="0" smtClean="0"/>
              <a:t>3.  osoby prawne albo jednostki organizacyjne</a:t>
            </a:r>
          </a:p>
          <a:p>
            <a:pPr marL="514350" lvl="0" indent="-514350">
              <a:buNone/>
            </a:pPr>
            <a:r>
              <a:rPr lang="pl-PL" sz="2800" dirty="0" smtClean="0"/>
              <a:t>      nieposiadające osobowości prawnej, którym ustawy przyznają zdolność prawną, utworzone na podstawie przepisów ustaw, w tym </a:t>
            </a:r>
            <a:r>
              <a:rPr lang="pl-PL" sz="2800" u="sng" dirty="0" smtClean="0"/>
              <a:t>fundacje</a:t>
            </a:r>
            <a:r>
              <a:rPr lang="pl-PL" sz="2800" dirty="0" smtClean="0"/>
              <a:t> albo </a:t>
            </a:r>
            <a:r>
              <a:rPr lang="pl-PL" sz="2800" u="sng" dirty="0" smtClean="0"/>
              <a:t>stowarzyszenia</a:t>
            </a:r>
            <a:r>
              <a:rPr lang="pl-PL" sz="2800" dirty="0" smtClean="0"/>
              <a:t>, które posiadają siedzibę na obszarze objętym LSR lub prowadzą działalność na tym obszarze</a:t>
            </a:r>
          </a:p>
          <a:p>
            <a:pPr marL="514350" lvl="0" indent="-514350">
              <a:buNone/>
            </a:pPr>
            <a:endParaRPr lang="pl-PL" sz="2800" dirty="0" smtClean="0"/>
          </a:p>
          <a:p>
            <a:pPr>
              <a:buNone/>
            </a:pPr>
            <a:endParaRPr lang="pl-PL" sz="2800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b="1" dirty="0"/>
              <a:t>Czy stowarzyszenia zwykłe mogą ubiegać się o dotacje w ramach małych projektów</a:t>
            </a:r>
            <a:r>
              <a:rPr lang="pl-PL" b="1" dirty="0" smtClean="0"/>
              <a:t>?</a:t>
            </a:r>
          </a:p>
          <a:p>
            <a:pPr algn="just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Stowarzyszenia zwykłe, czyli nierejestrowe, choć nie są wykluczone z grona beneficjentów mogą mieć trudności w ubieganiu się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dirty="0"/>
              <a:t>przyznanie pomocy ze względu na to, że:</a:t>
            </a:r>
          </a:p>
          <a:p>
            <a:pPr algn="just">
              <a:buNone/>
            </a:pPr>
            <a:r>
              <a:rPr lang="pl-PL" dirty="0"/>
              <a:t>+ </a:t>
            </a:r>
            <a:r>
              <a:rPr lang="pl-PL" dirty="0" smtClean="0"/>
              <a:t>nie </a:t>
            </a:r>
            <a:r>
              <a:rPr lang="pl-PL" dirty="0"/>
              <a:t>mają osobowości prawnej, co uniemożliwia wystąpienie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wnioskiem </a:t>
            </a:r>
            <a:r>
              <a:rPr lang="pl-PL" dirty="0"/>
              <a:t>o przyznanie pomocy (chyba, że ustawa nadaje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im zdolność </a:t>
            </a:r>
            <a:r>
              <a:rPr lang="pl-PL" dirty="0"/>
              <a:t>do czynności prawnych),</a:t>
            </a:r>
          </a:p>
          <a:p>
            <a:pPr algn="just">
              <a:buNone/>
            </a:pPr>
            <a:r>
              <a:rPr lang="pl-PL" dirty="0"/>
              <a:t>+ 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FF0000"/>
                </a:solidFill>
              </a:rPr>
              <a:t>§ </a:t>
            </a:r>
            <a:r>
              <a:rPr lang="pl-PL" b="1" dirty="0">
                <a:solidFill>
                  <a:srgbClr val="FF0000"/>
                </a:solidFill>
              </a:rPr>
              <a:t>42 ustawy Prawo o stowarzyszeniach </a:t>
            </a:r>
            <a:r>
              <a:rPr lang="pl-PL" dirty="0"/>
              <a:t>z dnia 7 kwietnia 1989 r.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Dz. U. z 2001 r. Nr 79, poz. 855; z 2003 r. Nr 96, poz. 874; z 2004r. Nr 102, poz.1055) </a:t>
            </a:r>
            <a:r>
              <a:rPr lang="pl-PL" dirty="0">
                <a:solidFill>
                  <a:srgbClr val="FF0000"/>
                </a:solidFill>
              </a:rPr>
              <a:t>stanowi , że </a:t>
            </a:r>
            <a:r>
              <a:rPr lang="pl-PL" b="1" dirty="0">
                <a:solidFill>
                  <a:srgbClr val="FF0000"/>
                </a:solidFill>
              </a:rPr>
              <a:t>takie stowarzyszenie</a:t>
            </a:r>
            <a:r>
              <a:rPr lang="pl-PL" dirty="0">
                <a:solidFill>
                  <a:srgbClr val="FF0000"/>
                </a:solidFill>
              </a:rPr>
              <a:t> uzyskuje środki na działalność jedynie ze składek członkowskich i "</a:t>
            </a:r>
            <a:r>
              <a:rPr lang="pl-PL" b="1" dirty="0">
                <a:solidFill>
                  <a:srgbClr val="FF0000"/>
                </a:solidFill>
              </a:rPr>
              <a:t>nie może przyjmować darowizn, spadków i zapisów oraz dotacji, a także korzystać z ofiarności publicznej</a:t>
            </a:r>
            <a:r>
              <a:rPr lang="pl-PL" dirty="0">
                <a:solidFill>
                  <a:srgbClr val="FF0000"/>
                </a:solidFill>
              </a:rPr>
              <a:t>". </a:t>
            </a:r>
            <a:r>
              <a:rPr lang="pl-PL" b="1" dirty="0">
                <a:hlinkClick r:id="rId3"/>
              </a:rPr>
              <a:t>stanowisko </a:t>
            </a:r>
            <a:r>
              <a:rPr lang="pl-PL" b="1" dirty="0" err="1">
                <a:hlinkClick r:id="rId3"/>
              </a:rPr>
              <a:t>MRiRW</a:t>
            </a:r>
            <a:endParaRPr lang="pl-PL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4.  osoby </a:t>
            </a:r>
            <a:r>
              <a:rPr lang="pl-PL" dirty="0"/>
              <a:t>prawne albo jednostki organizacyjne </a:t>
            </a:r>
            <a:r>
              <a:rPr lang="pl-PL" dirty="0" smtClean="0"/>
              <a:t> nieposiadające </a:t>
            </a:r>
            <a:r>
              <a:rPr lang="pl-PL" dirty="0"/>
              <a:t>osobowości prawnej, działająca na podstawie przepisów o stosunku Państwa do Kościoła Katolickiego w Rzeczypospolitej Polskiej, o stosunku Państwa do innych kościołów i związków wyznaniowych oraz o gwarancjach wolności sumienia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wyznania, które posiadają siedzibę na obszarze objętym LSR lub prowadzą działalność na tym obszarze</a:t>
            </a: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5.  jednostki </a:t>
            </a:r>
            <a:r>
              <a:rPr lang="pl-PL" dirty="0"/>
              <a:t>samorządu terytorialnego</a:t>
            </a: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5.  jednostki </a:t>
            </a:r>
            <a:r>
              <a:rPr lang="pl-PL" dirty="0"/>
              <a:t>samorządu </a:t>
            </a:r>
            <a:r>
              <a:rPr lang="pl-PL" dirty="0" smtClean="0"/>
              <a:t>terytorialnego</a:t>
            </a:r>
          </a:p>
          <a:p>
            <a:pPr>
              <a:buNone/>
            </a:pPr>
            <a:r>
              <a:rPr lang="pl-PL" dirty="0" smtClean="0"/>
              <a:t>6. </a:t>
            </a:r>
            <a:r>
              <a:rPr lang="pl-PL" dirty="0" smtClean="0"/>
              <a:t>Należy </a:t>
            </a:r>
            <a:r>
              <a:rPr lang="pl-PL" dirty="0" smtClean="0"/>
              <a:t>zauważyć, że z pomocy w ramach małych projektów mogą skorzystać osoby fizyczne wymienione w </a:t>
            </a:r>
            <a:r>
              <a:rPr lang="pl-PL" dirty="0" err="1" smtClean="0"/>
              <a:t>pkt</a:t>
            </a:r>
            <a:r>
              <a:rPr lang="pl-PL" dirty="0" smtClean="0"/>
              <a:t> 1 i 2, które nie kwalifikują się do uzyskania pomocy w ramach działań osi 3 </a:t>
            </a:r>
            <a:r>
              <a:rPr lang="pl-PL" sz="2500" dirty="0" smtClean="0"/>
              <a:t>PROW 2007-2013</a:t>
            </a:r>
            <a:endParaRPr lang="pl-PL" sz="2500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5.  jednostki </a:t>
            </a:r>
            <a:r>
              <a:rPr lang="pl-PL" dirty="0"/>
              <a:t>samorządu </a:t>
            </a:r>
            <a:r>
              <a:rPr lang="pl-PL" dirty="0" smtClean="0"/>
              <a:t>terytorialnego</a:t>
            </a:r>
          </a:p>
          <a:p>
            <a:pPr>
              <a:buNone/>
            </a:pPr>
            <a:r>
              <a:rPr lang="pl-PL" dirty="0" smtClean="0"/>
              <a:t>6. Należy zauważyć, że z pomocy w ramach małych projektów mogą skorzystać osoby fizyczne wymienione w </a:t>
            </a:r>
            <a:r>
              <a:rPr lang="pl-PL" dirty="0" err="1" smtClean="0"/>
              <a:t>pkt</a:t>
            </a:r>
            <a:r>
              <a:rPr lang="pl-PL" dirty="0" smtClean="0"/>
              <a:t> 1 i 2, które nie kwalifikują się do uzyskania pomocy w ramach działań osi 3 </a:t>
            </a:r>
            <a:r>
              <a:rPr lang="pl-PL" sz="2500" dirty="0" smtClean="0"/>
              <a:t>PROW 2007-2013</a:t>
            </a:r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4400" b="1" dirty="0" smtClean="0"/>
              <a:t>Na co można składać wnioski ?</a:t>
            </a:r>
            <a:endParaRPr lang="pl-PL" sz="4400" b="1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solidFill>
                  <a:srgbClr val="C00000"/>
                </a:solidFill>
              </a:rPr>
              <a:t>Na cele zgodne z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C00000"/>
                </a:solidFill>
              </a:rPr>
              <a:t>L</a:t>
            </a:r>
            <a:r>
              <a:rPr lang="pl-PL" dirty="0" smtClean="0"/>
              <a:t>okalną </a:t>
            </a:r>
            <a:r>
              <a:rPr lang="pl-PL" dirty="0" smtClean="0">
                <a:solidFill>
                  <a:srgbClr val="C00000"/>
                </a:solidFill>
              </a:rPr>
              <a:t>S</a:t>
            </a:r>
            <a:r>
              <a:rPr lang="pl-PL" dirty="0" smtClean="0"/>
              <a:t>trategią </a:t>
            </a:r>
            <a:r>
              <a:rPr lang="pl-PL" dirty="0" smtClean="0">
                <a:solidFill>
                  <a:srgbClr val="C00000"/>
                </a:solidFill>
              </a:rPr>
              <a:t>R</a:t>
            </a:r>
            <a:r>
              <a:rPr lang="pl-PL" dirty="0" smtClean="0"/>
              <a:t>ozwoju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sz="4800" b="1" dirty="0" smtClean="0"/>
              <a:t>            LGD Dunajec-Biała</a:t>
            </a:r>
            <a:endParaRPr lang="pl-PL" sz="4800" b="1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sz="3000" dirty="0"/>
              <a:t>LGD DUNAJEC-BIAŁA łączny budżet: </a:t>
            </a:r>
            <a:r>
              <a:rPr lang="pl-PL" sz="3000" dirty="0" smtClean="0"/>
              <a:t>  </a:t>
            </a:r>
            <a:r>
              <a:rPr lang="pl-PL" b="1" dirty="0" smtClean="0"/>
              <a:t>7</a:t>
            </a:r>
            <a:r>
              <a:rPr lang="pl-PL" b="1" dirty="0"/>
              <a:t> 117 320,00</a:t>
            </a:r>
            <a:endParaRPr lang="pl-PL" dirty="0"/>
          </a:p>
          <a:p>
            <a:pPr>
              <a:buNone/>
            </a:pPr>
            <a:r>
              <a:rPr lang="pl-PL" sz="2000" dirty="0" smtClean="0"/>
              <a:t>z </a:t>
            </a:r>
            <a:r>
              <a:rPr lang="pl-PL" sz="2000" dirty="0"/>
              <a:t>czego na operacje:</a:t>
            </a:r>
          </a:p>
          <a:p>
            <a:pPr>
              <a:buNone/>
            </a:pPr>
            <a:r>
              <a:rPr lang="pl-PL" dirty="0"/>
              <a:t>4.1  </a:t>
            </a:r>
            <a:r>
              <a:rPr lang="pl-PL" sz="2100" dirty="0"/>
              <a:t>Różnicowanie w kierunku działalności </a:t>
            </a:r>
            <a:r>
              <a:rPr lang="pl-PL" sz="2100" dirty="0" smtClean="0"/>
              <a:t>nierolniczej     </a:t>
            </a:r>
            <a:r>
              <a:rPr lang="pl-PL" b="1" dirty="0" smtClean="0"/>
              <a:t>560 000 zł</a:t>
            </a:r>
            <a:endParaRPr lang="pl-PL" dirty="0"/>
          </a:p>
          <a:p>
            <a:pPr>
              <a:buNone/>
            </a:pPr>
            <a:r>
              <a:rPr lang="pl-PL" dirty="0"/>
              <a:t>4.2  </a:t>
            </a:r>
            <a:r>
              <a:rPr lang="pl-PL" sz="2100" dirty="0"/>
              <a:t>Tworzenie i rozwój </a:t>
            </a:r>
            <a:r>
              <a:rPr lang="pl-PL" sz="2100" dirty="0" smtClean="0"/>
              <a:t>mikroprzedsiębiorstw</a:t>
            </a:r>
            <a:r>
              <a:rPr lang="pl-PL" sz="2100" dirty="0"/>
              <a:t> </a:t>
            </a:r>
            <a:r>
              <a:rPr lang="pl-PL" sz="2100" dirty="0" smtClean="0"/>
              <a:t>                   </a:t>
            </a:r>
            <a:r>
              <a:rPr lang="pl-PL" b="1" dirty="0" smtClean="0"/>
              <a:t>640 000 zł</a:t>
            </a:r>
            <a:endParaRPr lang="pl-PL" dirty="0"/>
          </a:p>
          <a:p>
            <a:pPr>
              <a:buNone/>
            </a:pPr>
            <a:r>
              <a:rPr lang="pl-PL" dirty="0"/>
              <a:t>4.3  </a:t>
            </a:r>
            <a:r>
              <a:rPr lang="pl-PL" sz="2100" dirty="0"/>
              <a:t>Odnowa i Rozwój Wsi </a:t>
            </a:r>
            <a:r>
              <a:rPr lang="pl-PL" sz="2100" dirty="0" smtClean="0"/>
              <a:t>                                                 </a:t>
            </a:r>
            <a:r>
              <a:rPr lang="pl-PL" b="1" dirty="0" smtClean="0"/>
              <a:t>3</a:t>
            </a:r>
            <a:r>
              <a:rPr lang="pl-PL" b="1" dirty="0"/>
              <a:t> 178 </a:t>
            </a:r>
            <a:r>
              <a:rPr lang="pl-PL" b="1" dirty="0" smtClean="0"/>
              <a:t>440 zł</a:t>
            </a:r>
            <a:endParaRPr lang="pl-PL" dirty="0"/>
          </a:p>
          <a:p>
            <a:pPr>
              <a:buNone/>
            </a:pPr>
            <a:r>
              <a:rPr lang="pl-PL" dirty="0"/>
              <a:t>4.4  Małe projekty </a:t>
            </a:r>
            <a:r>
              <a:rPr lang="pl-PL" dirty="0" smtClean="0"/>
              <a:t>                                </a:t>
            </a:r>
            <a:r>
              <a:rPr lang="pl-PL" b="1" dirty="0" smtClean="0">
                <a:solidFill>
                  <a:srgbClr val="FF0000"/>
                </a:solidFill>
              </a:rPr>
              <a:t>1</a:t>
            </a:r>
            <a:r>
              <a:rPr lang="pl-PL" b="1" dirty="0">
                <a:solidFill>
                  <a:srgbClr val="FF0000"/>
                </a:solidFill>
              </a:rPr>
              <a:t> 200 </a:t>
            </a:r>
            <a:r>
              <a:rPr lang="pl-PL" b="1" dirty="0" smtClean="0">
                <a:solidFill>
                  <a:srgbClr val="FF0000"/>
                </a:solidFill>
              </a:rPr>
              <a:t>000 zł</a:t>
            </a:r>
            <a:endParaRPr lang="pl-PL" dirty="0">
              <a:solidFill>
                <a:srgbClr val="FF0000"/>
              </a:solidFill>
            </a:endParaRP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Kwota na Małe projekty to </a:t>
            </a:r>
            <a:r>
              <a:rPr lang="pl-PL" sz="3600" b="1" dirty="0" smtClean="0"/>
              <a:t>17% </a:t>
            </a:r>
            <a:r>
              <a:rPr lang="pl-PL" dirty="0" smtClean="0"/>
              <a:t>całości budżetu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Lokalna Strategia Rozwoju LGD Dunajec-Biała</a:t>
            </a:r>
          </a:p>
          <a:p>
            <a:pPr>
              <a:buNone/>
            </a:pPr>
            <a:r>
              <a:rPr lang="pl-PL" dirty="0" smtClean="0"/>
              <a:t>składa się z 4 „filarów głównych” </a:t>
            </a:r>
          </a:p>
          <a:p>
            <a:pPr>
              <a:buNone/>
            </a:pPr>
            <a:r>
              <a:rPr lang="pl-PL" b="1" dirty="0" smtClean="0"/>
              <a:t>1. </a:t>
            </a:r>
            <a:r>
              <a:rPr lang="pl-PL" sz="2600" dirty="0" smtClean="0"/>
              <a:t>Rozwój turystyki bazującej na walorach przyrodniczych</a:t>
            </a:r>
          </a:p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2. </a:t>
            </a:r>
            <a:r>
              <a:rPr lang="pl-PL" sz="2600" dirty="0" smtClean="0">
                <a:solidFill>
                  <a:schemeClr val="bg1"/>
                </a:solidFill>
              </a:rPr>
              <a:t>Różnicowanie Działalności Gospodarczej Obszaru LGD   Dunajec-Biała w Oparciu o Produkty Lokalne i Tradycyjne Rzemiosło </a:t>
            </a:r>
          </a:p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3. </a:t>
            </a:r>
            <a:r>
              <a:rPr lang="pl-PL" sz="2600" dirty="0" smtClean="0">
                <a:solidFill>
                  <a:schemeClr val="bg1"/>
                </a:solidFill>
              </a:rPr>
              <a:t>Rozwój społeczności lokalnej obszaru LGD Dunajec-Biała</a:t>
            </a:r>
          </a:p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4. </a:t>
            </a:r>
            <a:r>
              <a:rPr lang="pl-PL" sz="2600" dirty="0" smtClean="0">
                <a:solidFill>
                  <a:schemeClr val="bg1"/>
                </a:solidFill>
              </a:rPr>
              <a:t>Zachowanie Dziedzictwa Przyrodniczego Obszaru LGD Dunajec-Biała</a:t>
            </a:r>
            <a:endParaRPr lang="pl-PL" sz="2600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Lokalna Strategia Rozwoju LGD Dunajec-Biała</a:t>
            </a:r>
          </a:p>
          <a:p>
            <a:pPr>
              <a:buNone/>
            </a:pPr>
            <a:r>
              <a:rPr lang="pl-PL" dirty="0" smtClean="0"/>
              <a:t>składa się z 4 „filarów głównych” </a:t>
            </a:r>
          </a:p>
          <a:p>
            <a:pPr>
              <a:buNone/>
            </a:pPr>
            <a:r>
              <a:rPr lang="pl-PL" b="1" dirty="0" smtClean="0"/>
              <a:t>1. </a:t>
            </a:r>
            <a:r>
              <a:rPr lang="pl-PL" sz="2600" dirty="0" smtClean="0"/>
              <a:t>Rozwój turystyki bazującej na walorach przyrodniczych</a:t>
            </a:r>
          </a:p>
          <a:p>
            <a:pPr>
              <a:buNone/>
            </a:pPr>
            <a:r>
              <a:rPr lang="pl-PL" b="1" dirty="0" smtClean="0"/>
              <a:t>2. </a:t>
            </a:r>
            <a:r>
              <a:rPr lang="pl-PL" sz="2600" dirty="0" smtClean="0"/>
              <a:t>Różnicowanie Działalności Gospodarczej Obszaru LGD   Dunajec-Biała w Oparciu o Produkty Lokalne i Tradycyjne Rzemiosło </a:t>
            </a:r>
          </a:p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3. </a:t>
            </a:r>
            <a:r>
              <a:rPr lang="pl-PL" sz="2600" dirty="0" smtClean="0">
                <a:solidFill>
                  <a:schemeClr val="bg1"/>
                </a:solidFill>
              </a:rPr>
              <a:t>Rozwój społeczności lokalnej obszaru LGD Dunajec-Biała</a:t>
            </a:r>
          </a:p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4. </a:t>
            </a:r>
            <a:r>
              <a:rPr lang="pl-PL" sz="2600" dirty="0" smtClean="0">
                <a:solidFill>
                  <a:schemeClr val="bg1"/>
                </a:solidFill>
              </a:rPr>
              <a:t>Zachowanie Dziedzictwa Przyrodniczego Obszaru LGD Dunajec-Biała</a:t>
            </a:r>
            <a:endParaRPr lang="pl-PL" sz="2600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Lokalna Strategia Rozwoju LGD Dunajec-Biała</a:t>
            </a:r>
          </a:p>
          <a:p>
            <a:pPr>
              <a:buNone/>
            </a:pPr>
            <a:r>
              <a:rPr lang="pl-PL" dirty="0" smtClean="0"/>
              <a:t>składa się z 4 „filarów głównych” </a:t>
            </a:r>
          </a:p>
          <a:p>
            <a:pPr>
              <a:buNone/>
            </a:pPr>
            <a:r>
              <a:rPr lang="pl-PL" b="1" dirty="0" smtClean="0"/>
              <a:t>1. </a:t>
            </a:r>
            <a:r>
              <a:rPr lang="pl-PL" sz="2600" dirty="0" smtClean="0"/>
              <a:t>Rozwój turystyki bazującej na walorach przyrodniczych</a:t>
            </a:r>
          </a:p>
          <a:p>
            <a:pPr>
              <a:buNone/>
            </a:pPr>
            <a:r>
              <a:rPr lang="pl-PL" b="1" dirty="0" smtClean="0"/>
              <a:t>2. </a:t>
            </a:r>
            <a:r>
              <a:rPr lang="pl-PL" sz="2600" dirty="0" smtClean="0"/>
              <a:t>Różnicowanie Działalności Gospodarczej Obszaru LGD   Dunajec-Biała w Oparciu o Produkty Lokalne i Tradycyjne Rzemiosło </a:t>
            </a:r>
          </a:p>
          <a:p>
            <a:pPr>
              <a:buNone/>
            </a:pPr>
            <a:r>
              <a:rPr lang="pl-PL" b="1" dirty="0" smtClean="0"/>
              <a:t>3. </a:t>
            </a:r>
            <a:r>
              <a:rPr lang="pl-PL" sz="2600" dirty="0" smtClean="0"/>
              <a:t>Rozwój społeczności lokalnej obszaru LGD Dunajec-Biała</a:t>
            </a:r>
          </a:p>
          <a:p>
            <a:pPr>
              <a:buNone/>
            </a:pPr>
            <a:r>
              <a:rPr lang="pl-PL" b="1" dirty="0" smtClean="0">
                <a:solidFill>
                  <a:schemeClr val="bg1"/>
                </a:solidFill>
              </a:rPr>
              <a:t>4. </a:t>
            </a:r>
            <a:r>
              <a:rPr lang="pl-PL" sz="2600" dirty="0" smtClean="0">
                <a:solidFill>
                  <a:schemeClr val="bg1"/>
                </a:solidFill>
              </a:rPr>
              <a:t>Zachowanie Dziedzictwa Przyrodniczego Obszaru LGD Dunajec-Biała</a:t>
            </a:r>
            <a:endParaRPr lang="pl-PL" sz="2600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Lokalna Strategia Rozwoju LGD Dunajec-Biała</a:t>
            </a:r>
          </a:p>
          <a:p>
            <a:pPr>
              <a:buNone/>
            </a:pPr>
            <a:r>
              <a:rPr lang="pl-PL" dirty="0" smtClean="0"/>
              <a:t>składa się z 4 „filarów głównych” </a:t>
            </a:r>
          </a:p>
          <a:p>
            <a:pPr>
              <a:buNone/>
            </a:pPr>
            <a:r>
              <a:rPr lang="pl-PL" b="1" dirty="0" smtClean="0"/>
              <a:t>1. </a:t>
            </a:r>
            <a:r>
              <a:rPr lang="pl-PL" sz="2600" dirty="0" smtClean="0"/>
              <a:t>Rozwój turystyki bazującej na walorach przyrodniczych</a:t>
            </a:r>
          </a:p>
          <a:p>
            <a:pPr>
              <a:buNone/>
            </a:pPr>
            <a:r>
              <a:rPr lang="pl-PL" b="1" dirty="0" smtClean="0"/>
              <a:t>2. </a:t>
            </a:r>
            <a:r>
              <a:rPr lang="pl-PL" sz="2600" dirty="0" smtClean="0"/>
              <a:t>Różnicowanie Działalności Gospodarczej Obszaru LGD   Dunajec-Biała w Oparciu o Produkty Lokalne i Tradycyjne Rzemiosło </a:t>
            </a:r>
          </a:p>
          <a:p>
            <a:pPr>
              <a:buNone/>
            </a:pPr>
            <a:r>
              <a:rPr lang="pl-PL" b="1" dirty="0" smtClean="0"/>
              <a:t>3. </a:t>
            </a:r>
            <a:r>
              <a:rPr lang="pl-PL" sz="2600" dirty="0" smtClean="0"/>
              <a:t>Rozwój społeczności lokalnej obszaru LGD Dunajec-Biała</a:t>
            </a:r>
          </a:p>
          <a:p>
            <a:pPr>
              <a:buNone/>
            </a:pPr>
            <a:r>
              <a:rPr lang="pl-PL" b="1" dirty="0" smtClean="0"/>
              <a:t>4. </a:t>
            </a:r>
            <a:r>
              <a:rPr lang="pl-PL" sz="2600" dirty="0" smtClean="0"/>
              <a:t>Zachowanie Dziedzictwa Przyrodniczego Obszaru LGD Dunajec-Biała</a:t>
            </a:r>
            <a:endParaRPr lang="pl-PL" sz="2600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Lokalna Strategia Rozwoju LGD Dunajec-Biała</a:t>
            </a:r>
          </a:p>
          <a:p>
            <a:pPr>
              <a:buNone/>
            </a:pPr>
            <a:r>
              <a:rPr lang="pl-PL" dirty="0" smtClean="0"/>
              <a:t>składa się z 4 „filarów głównych” na które przypada:</a:t>
            </a:r>
          </a:p>
          <a:p>
            <a:pPr marL="514350" indent="-514350">
              <a:spcBef>
                <a:spcPts val="500"/>
              </a:spcBef>
              <a:buNone/>
            </a:pPr>
            <a:r>
              <a:rPr lang="pl-PL" sz="2800" dirty="0" smtClean="0"/>
              <a:t>1. </a:t>
            </a:r>
            <a:r>
              <a:rPr lang="pl-PL" sz="1600" dirty="0" smtClean="0"/>
              <a:t> </a:t>
            </a:r>
            <a:r>
              <a:rPr lang="pl-PL" sz="2600" b="1" dirty="0" smtClean="0">
                <a:solidFill>
                  <a:srgbClr val="C00000"/>
                </a:solidFill>
              </a:rPr>
              <a:t>Rozwój turystyki </a:t>
            </a:r>
            <a:r>
              <a:rPr lang="pl-PL" sz="2600" dirty="0" smtClean="0"/>
              <a:t>bazującej na walorach przyrodniczych</a:t>
            </a:r>
          </a:p>
          <a:p>
            <a:pPr marL="514350" indent="-514350">
              <a:spcBef>
                <a:spcPts val="500"/>
              </a:spcBef>
              <a:buNone/>
            </a:pPr>
            <a:r>
              <a:rPr lang="pl-PL" sz="2600" dirty="0" smtClean="0"/>
              <a:t>        </a:t>
            </a:r>
            <a:r>
              <a:rPr lang="pl-PL" sz="3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pl-PL" sz="2600" dirty="0" smtClean="0"/>
              <a:t> wniosków</a:t>
            </a:r>
          </a:p>
          <a:p>
            <a:pPr>
              <a:spcBef>
                <a:spcPts val="500"/>
              </a:spcBef>
              <a:buNone/>
            </a:pPr>
            <a:r>
              <a:rPr lang="pl-PL" dirty="0" smtClean="0">
                <a:solidFill>
                  <a:schemeClr val="bg1"/>
                </a:solidFill>
              </a:rPr>
              <a:t>2. </a:t>
            </a:r>
            <a:r>
              <a:rPr lang="pl-PL" sz="2600" b="1" dirty="0" smtClean="0">
                <a:solidFill>
                  <a:schemeClr val="bg1"/>
                </a:solidFill>
              </a:rPr>
              <a:t>Różnicowanie Działalności </a:t>
            </a:r>
            <a:r>
              <a:rPr lang="pl-PL" sz="2600" dirty="0" smtClean="0">
                <a:solidFill>
                  <a:schemeClr val="bg1"/>
                </a:solidFill>
              </a:rPr>
              <a:t>Gospodarczej Obszaru LGD </a:t>
            </a:r>
            <a:br>
              <a:rPr lang="pl-PL" sz="2600" dirty="0" smtClean="0">
                <a:solidFill>
                  <a:schemeClr val="bg1"/>
                </a:solidFill>
              </a:rPr>
            </a:br>
            <a:r>
              <a:rPr lang="pl-PL" sz="1900" dirty="0" smtClean="0">
                <a:solidFill>
                  <a:schemeClr val="bg1"/>
                </a:solidFill>
              </a:rPr>
              <a:t>Dunajec-Biała w Oparciu o</a:t>
            </a:r>
            <a:r>
              <a:rPr lang="pl-PL" sz="2600" dirty="0" smtClean="0">
                <a:solidFill>
                  <a:schemeClr val="bg1"/>
                </a:solidFill>
              </a:rPr>
              <a:t> Produkty Lokalne i Tradycyjne Rzemiosło </a:t>
            </a:r>
          </a:p>
          <a:p>
            <a:pPr>
              <a:spcBef>
                <a:spcPts val="500"/>
              </a:spcBef>
              <a:buNone/>
            </a:pPr>
            <a:r>
              <a:rPr lang="pl-PL" sz="2600" dirty="0" smtClean="0">
                <a:solidFill>
                  <a:schemeClr val="bg1"/>
                </a:solidFill>
              </a:rPr>
              <a:t>        </a:t>
            </a:r>
            <a:r>
              <a:rPr lang="pl-PL" sz="3000" b="1" dirty="0" smtClean="0">
                <a:solidFill>
                  <a:schemeClr val="bg1"/>
                </a:solidFill>
              </a:rPr>
              <a:t>16</a:t>
            </a:r>
            <a:r>
              <a:rPr lang="pl-PL" sz="2600" dirty="0" smtClean="0">
                <a:solidFill>
                  <a:schemeClr val="bg1"/>
                </a:solidFill>
              </a:rPr>
              <a:t> wniosków</a:t>
            </a:r>
          </a:p>
          <a:p>
            <a:pPr>
              <a:spcBef>
                <a:spcPts val="500"/>
              </a:spcBef>
              <a:buNone/>
            </a:pPr>
            <a:r>
              <a:rPr lang="pl-PL" dirty="0" smtClean="0">
                <a:solidFill>
                  <a:schemeClr val="bg1"/>
                </a:solidFill>
              </a:rPr>
              <a:t>3. </a:t>
            </a:r>
            <a:r>
              <a:rPr lang="pl-PL" sz="2600" b="1" dirty="0" smtClean="0">
                <a:solidFill>
                  <a:schemeClr val="bg1"/>
                </a:solidFill>
              </a:rPr>
              <a:t>Rozwój społeczności </a:t>
            </a:r>
            <a:r>
              <a:rPr lang="pl-PL" sz="2600" dirty="0" smtClean="0">
                <a:solidFill>
                  <a:schemeClr val="bg1"/>
                </a:solidFill>
              </a:rPr>
              <a:t>lokalnej obszaru LGD Dunajec-Biała</a:t>
            </a:r>
          </a:p>
          <a:p>
            <a:pPr>
              <a:spcBef>
                <a:spcPts val="500"/>
              </a:spcBef>
              <a:buNone/>
            </a:pPr>
            <a:r>
              <a:rPr lang="pl-PL" sz="2600" dirty="0" smtClean="0">
                <a:solidFill>
                  <a:schemeClr val="bg1"/>
                </a:solidFill>
              </a:rPr>
              <a:t>        </a:t>
            </a:r>
            <a:r>
              <a:rPr lang="pl-PL" sz="3000" b="1" dirty="0" smtClean="0">
                <a:solidFill>
                  <a:schemeClr val="bg1"/>
                </a:solidFill>
              </a:rPr>
              <a:t>32</a:t>
            </a:r>
            <a:r>
              <a:rPr lang="pl-PL" sz="2600" dirty="0" smtClean="0">
                <a:solidFill>
                  <a:schemeClr val="bg1"/>
                </a:solidFill>
              </a:rPr>
              <a:t> wniosków</a:t>
            </a:r>
          </a:p>
          <a:p>
            <a:pPr>
              <a:spcBef>
                <a:spcPts val="500"/>
              </a:spcBef>
              <a:buNone/>
            </a:pPr>
            <a:r>
              <a:rPr lang="pl-PL" dirty="0" smtClean="0">
                <a:solidFill>
                  <a:schemeClr val="bg1"/>
                </a:solidFill>
              </a:rPr>
              <a:t>4. </a:t>
            </a:r>
            <a:r>
              <a:rPr lang="pl-PL" sz="2600" b="1" dirty="0" smtClean="0">
                <a:solidFill>
                  <a:schemeClr val="bg1"/>
                </a:solidFill>
              </a:rPr>
              <a:t>Zachowanie Dziedzictwa Przyrodniczego </a:t>
            </a:r>
            <a:r>
              <a:rPr lang="pl-PL" sz="2600" dirty="0" smtClean="0">
                <a:solidFill>
                  <a:schemeClr val="bg1"/>
                </a:solidFill>
              </a:rPr>
              <a:t>Obszaru LGD </a:t>
            </a:r>
            <a:r>
              <a:rPr lang="pl-PL" sz="1200" dirty="0" smtClean="0">
                <a:solidFill>
                  <a:schemeClr val="bg1"/>
                </a:solidFill>
              </a:rPr>
              <a:t>Dunajec-Biała</a:t>
            </a:r>
          </a:p>
          <a:p>
            <a:pPr>
              <a:spcBef>
                <a:spcPts val="500"/>
              </a:spcBef>
              <a:buNone/>
            </a:pPr>
            <a:r>
              <a:rPr lang="pl-PL" sz="2600" dirty="0" smtClean="0">
                <a:solidFill>
                  <a:schemeClr val="bg1"/>
                </a:solidFill>
              </a:rPr>
              <a:t>        </a:t>
            </a:r>
            <a:r>
              <a:rPr lang="pl-PL" sz="3000" b="1" dirty="0" smtClean="0">
                <a:solidFill>
                  <a:schemeClr val="bg1"/>
                </a:solidFill>
              </a:rPr>
              <a:t>20</a:t>
            </a:r>
            <a:r>
              <a:rPr lang="pl-PL" sz="2600" dirty="0" smtClean="0">
                <a:solidFill>
                  <a:schemeClr val="bg1"/>
                </a:solidFill>
              </a:rPr>
              <a:t> wniosków</a:t>
            </a:r>
            <a:endParaRPr lang="pl-PL" sz="2600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Lokalna Strategia Rozwoju LGD Dunajec-Biała</a:t>
            </a:r>
          </a:p>
          <a:p>
            <a:pPr>
              <a:buNone/>
            </a:pPr>
            <a:r>
              <a:rPr lang="pl-PL" dirty="0" smtClean="0"/>
              <a:t>składa się z 4 „filarów głównych” na które przypada:</a:t>
            </a:r>
          </a:p>
          <a:p>
            <a:pPr marL="514350" indent="-514350">
              <a:spcBef>
                <a:spcPts val="500"/>
              </a:spcBef>
              <a:buNone/>
            </a:pPr>
            <a:r>
              <a:rPr lang="pl-PL" sz="2800" dirty="0" smtClean="0"/>
              <a:t>1. </a:t>
            </a:r>
            <a:r>
              <a:rPr lang="pl-PL" sz="1600" dirty="0" smtClean="0"/>
              <a:t> </a:t>
            </a:r>
            <a:r>
              <a:rPr lang="pl-PL" sz="2600" b="1" dirty="0" smtClean="0">
                <a:solidFill>
                  <a:srgbClr val="C00000"/>
                </a:solidFill>
              </a:rPr>
              <a:t>Rozwój turystyki </a:t>
            </a:r>
            <a:r>
              <a:rPr lang="pl-PL" sz="2600" dirty="0" smtClean="0"/>
              <a:t>bazującej na walorach przyrodniczych</a:t>
            </a:r>
          </a:p>
          <a:p>
            <a:pPr marL="514350" indent="-514350">
              <a:spcBef>
                <a:spcPts val="500"/>
              </a:spcBef>
              <a:buNone/>
            </a:pPr>
            <a:r>
              <a:rPr lang="pl-PL" sz="2600" dirty="0" smtClean="0"/>
              <a:t>        </a:t>
            </a:r>
            <a:r>
              <a:rPr lang="pl-PL" sz="3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pl-PL" sz="2600" dirty="0" smtClean="0"/>
              <a:t> wniosków</a:t>
            </a:r>
          </a:p>
          <a:p>
            <a:pPr>
              <a:spcBef>
                <a:spcPts val="500"/>
              </a:spcBef>
              <a:buNone/>
            </a:pPr>
            <a:r>
              <a:rPr lang="pl-PL" dirty="0" smtClean="0"/>
              <a:t>2. </a:t>
            </a:r>
            <a:r>
              <a:rPr lang="pl-PL" sz="2600" b="1" dirty="0" smtClean="0">
                <a:solidFill>
                  <a:srgbClr val="C00000"/>
                </a:solidFill>
              </a:rPr>
              <a:t>Różnicowanie Działalności </a:t>
            </a:r>
            <a:r>
              <a:rPr lang="pl-PL" sz="2600" dirty="0" smtClean="0"/>
              <a:t>Gospodarczej Obszaru LGD </a:t>
            </a:r>
            <a:br>
              <a:rPr lang="pl-PL" sz="2600" dirty="0" smtClean="0"/>
            </a:br>
            <a:r>
              <a:rPr lang="pl-PL" sz="1900" dirty="0" smtClean="0"/>
              <a:t>Dunajec-Biała w Oparciu o</a:t>
            </a:r>
            <a:r>
              <a:rPr lang="pl-PL" sz="2600" dirty="0" smtClean="0"/>
              <a:t> Produkty Lokalne i Tradycyjne Rzemiosło </a:t>
            </a:r>
          </a:p>
          <a:p>
            <a:pPr>
              <a:spcBef>
                <a:spcPts val="500"/>
              </a:spcBef>
              <a:buNone/>
            </a:pPr>
            <a:r>
              <a:rPr lang="pl-PL" sz="2600" dirty="0" smtClean="0"/>
              <a:t>        </a:t>
            </a:r>
            <a:r>
              <a:rPr lang="pl-PL" sz="3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r>
              <a:rPr lang="pl-PL" sz="2600" dirty="0" smtClean="0"/>
              <a:t> wniosków</a:t>
            </a:r>
          </a:p>
          <a:p>
            <a:pPr>
              <a:spcBef>
                <a:spcPts val="500"/>
              </a:spcBef>
              <a:buNone/>
            </a:pPr>
            <a:r>
              <a:rPr lang="pl-PL" dirty="0" smtClean="0">
                <a:solidFill>
                  <a:schemeClr val="bg1"/>
                </a:solidFill>
              </a:rPr>
              <a:t>3. </a:t>
            </a:r>
            <a:r>
              <a:rPr lang="pl-PL" sz="2600" b="1" dirty="0" smtClean="0">
                <a:solidFill>
                  <a:schemeClr val="bg1"/>
                </a:solidFill>
              </a:rPr>
              <a:t>Rozwój społeczności </a:t>
            </a:r>
            <a:r>
              <a:rPr lang="pl-PL" sz="2600" dirty="0" smtClean="0">
                <a:solidFill>
                  <a:schemeClr val="bg1"/>
                </a:solidFill>
              </a:rPr>
              <a:t>lokalnej obszaru LGD Dunajec-Biała</a:t>
            </a:r>
          </a:p>
          <a:p>
            <a:pPr>
              <a:spcBef>
                <a:spcPts val="500"/>
              </a:spcBef>
              <a:buNone/>
            </a:pPr>
            <a:r>
              <a:rPr lang="pl-PL" sz="2600" dirty="0" smtClean="0">
                <a:solidFill>
                  <a:schemeClr val="bg1"/>
                </a:solidFill>
              </a:rPr>
              <a:t>        </a:t>
            </a:r>
            <a:r>
              <a:rPr lang="pl-PL" sz="3000" b="1" dirty="0" smtClean="0">
                <a:solidFill>
                  <a:schemeClr val="bg1"/>
                </a:solidFill>
              </a:rPr>
              <a:t>32</a:t>
            </a:r>
            <a:r>
              <a:rPr lang="pl-PL" sz="2600" dirty="0" smtClean="0">
                <a:solidFill>
                  <a:schemeClr val="bg1"/>
                </a:solidFill>
              </a:rPr>
              <a:t> wniosków</a:t>
            </a:r>
          </a:p>
          <a:p>
            <a:pPr>
              <a:spcBef>
                <a:spcPts val="500"/>
              </a:spcBef>
              <a:buNone/>
            </a:pPr>
            <a:r>
              <a:rPr lang="pl-PL" dirty="0" smtClean="0">
                <a:solidFill>
                  <a:schemeClr val="bg1"/>
                </a:solidFill>
              </a:rPr>
              <a:t>4. </a:t>
            </a:r>
            <a:r>
              <a:rPr lang="pl-PL" sz="2600" b="1" dirty="0" smtClean="0">
                <a:solidFill>
                  <a:schemeClr val="bg1"/>
                </a:solidFill>
              </a:rPr>
              <a:t>Zachowanie Dziedzictwa Przyrodniczego </a:t>
            </a:r>
            <a:r>
              <a:rPr lang="pl-PL" sz="2600" dirty="0" smtClean="0">
                <a:solidFill>
                  <a:schemeClr val="bg1"/>
                </a:solidFill>
              </a:rPr>
              <a:t>Obszaru LGD </a:t>
            </a:r>
            <a:r>
              <a:rPr lang="pl-PL" sz="1200" dirty="0" smtClean="0">
                <a:solidFill>
                  <a:schemeClr val="bg1"/>
                </a:solidFill>
              </a:rPr>
              <a:t>Dunajec-Biała</a:t>
            </a:r>
          </a:p>
          <a:p>
            <a:pPr>
              <a:spcBef>
                <a:spcPts val="500"/>
              </a:spcBef>
              <a:buNone/>
            </a:pPr>
            <a:r>
              <a:rPr lang="pl-PL" sz="2600" dirty="0" smtClean="0">
                <a:solidFill>
                  <a:schemeClr val="bg1"/>
                </a:solidFill>
              </a:rPr>
              <a:t>        </a:t>
            </a:r>
            <a:r>
              <a:rPr lang="pl-PL" sz="3000" b="1" dirty="0" smtClean="0">
                <a:solidFill>
                  <a:schemeClr val="bg1"/>
                </a:solidFill>
              </a:rPr>
              <a:t>20</a:t>
            </a:r>
            <a:r>
              <a:rPr lang="pl-PL" sz="2600" dirty="0" smtClean="0">
                <a:solidFill>
                  <a:schemeClr val="bg1"/>
                </a:solidFill>
              </a:rPr>
              <a:t> wniosków</a:t>
            </a:r>
            <a:endParaRPr lang="pl-PL" sz="2600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Lokalna Strategia Rozwoju LGD Dunajec-Biała</a:t>
            </a:r>
          </a:p>
          <a:p>
            <a:pPr>
              <a:buNone/>
            </a:pPr>
            <a:r>
              <a:rPr lang="pl-PL" dirty="0" smtClean="0"/>
              <a:t>składa się z 4 „filarów głównych” na które przypada:</a:t>
            </a:r>
          </a:p>
          <a:p>
            <a:pPr marL="514350" indent="-514350">
              <a:spcBef>
                <a:spcPts val="500"/>
              </a:spcBef>
              <a:buNone/>
            </a:pPr>
            <a:r>
              <a:rPr lang="pl-PL" sz="2800" dirty="0" smtClean="0"/>
              <a:t>1. </a:t>
            </a:r>
            <a:r>
              <a:rPr lang="pl-PL" sz="1600" dirty="0" smtClean="0"/>
              <a:t> </a:t>
            </a:r>
            <a:r>
              <a:rPr lang="pl-PL" sz="2600" b="1" dirty="0" smtClean="0">
                <a:solidFill>
                  <a:srgbClr val="C00000"/>
                </a:solidFill>
              </a:rPr>
              <a:t>Rozwój turystyki </a:t>
            </a:r>
            <a:r>
              <a:rPr lang="pl-PL" sz="2600" dirty="0" smtClean="0"/>
              <a:t>bazującej na walorach przyrodniczych</a:t>
            </a:r>
          </a:p>
          <a:p>
            <a:pPr marL="514350" indent="-514350">
              <a:spcBef>
                <a:spcPts val="500"/>
              </a:spcBef>
              <a:buNone/>
            </a:pPr>
            <a:r>
              <a:rPr lang="pl-PL" sz="2600" dirty="0" smtClean="0"/>
              <a:t>        </a:t>
            </a:r>
            <a:r>
              <a:rPr lang="pl-PL" sz="3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pl-PL" sz="2600" dirty="0" smtClean="0"/>
              <a:t> wniosków</a:t>
            </a:r>
          </a:p>
          <a:p>
            <a:pPr>
              <a:spcBef>
                <a:spcPts val="500"/>
              </a:spcBef>
              <a:buNone/>
            </a:pPr>
            <a:r>
              <a:rPr lang="pl-PL" dirty="0" smtClean="0"/>
              <a:t>2. </a:t>
            </a:r>
            <a:r>
              <a:rPr lang="pl-PL" sz="2600" b="1" dirty="0" smtClean="0">
                <a:solidFill>
                  <a:srgbClr val="C00000"/>
                </a:solidFill>
              </a:rPr>
              <a:t>Różnicowanie Działalności </a:t>
            </a:r>
            <a:r>
              <a:rPr lang="pl-PL" sz="2600" dirty="0" smtClean="0"/>
              <a:t>Gospodarczej Obszaru LGD </a:t>
            </a:r>
            <a:br>
              <a:rPr lang="pl-PL" sz="2600" dirty="0" smtClean="0"/>
            </a:br>
            <a:r>
              <a:rPr lang="pl-PL" sz="1900" dirty="0" smtClean="0"/>
              <a:t>Dunajec-Biała w Oparciu o</a:t>
            </a:r>
            <a:r>
              <a:rPr lang="pl-PL" sz="2600" dirty="0" smtClean="0"/>
              <a:t> Produkty Lokalne i Tradycyjne Rzemiosło </a:t>
            </a:r>
          </a:p>
          <a:p>
            <a:pPr>
              <a:spcBef>
                <a:spcPts val="500"/>
              </a:spcBef>
              <a:buNone/>
            </a:pPr>
            <a:r>
              <a:rPr lang="pl-PL" sz="2600" dirty="0" smtClean="0"/>
              <a:t>        </a:t>
            </a:r>
            <a:r>
              <a:rPr lang="pl-PL" sz="3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r>
              <a:rPr lang="pl-PL" sz="2600" dirty="0" smtClean="0"/>
              <a:t> wniosków</a:t>
            </a:r>
          </a:p>
          <a:p>
            <a:pPr>
              <a:spcBef>
                <a:spcPts val="500"/>
              </a:spcBef>
              <a:buNone/>
            </a:pPr>
            <a:r>
              <a:rPr lang="pl-PL" dirty="0" smtClean="0"/>
              <a:t>3. </a:t>
            </a:r>
            <a:r>
              <a:rPr lang="pl-PL" sz="2600" b="1" dirty="0" smtClean="0">
                <a:solidFill>
                  <a:srgbClr val="C00000"/>
                </a:solidFill>
              </a:rPr>
              <a:t>Rozwój społeczności </a:t>
            </a:r>
            <a:r>
              <a:rPr lang="pl-PL" sz="2600" dirty="0" smtClean="0"/>
              <a:t>lokalnej obszaru LGD Dunajec-Biała</a:t>
            </a:r>
          </a:p>
          <a:p>
            <a:pPr>
              <a:spcBef>
                <a:spcPts val="500"/>
              </a:spcBef>
              <a:buNone/>
            </a:pPr>
            <a:r>
              <a:rPr lang="pl-PL" sz="2600" dirty="0" smtClean="0"/>
              <a:t>        </a:t>
            </a:r>
            <a:r>
              <a:rPr lang="pl-PL" sz="3000" b="1" dirty="0" smtClean="0">
                <a:solidFill>
                  <a:schemeClr val="tx2">
                    <a:lumMod val="75000"/>
                  </a:schemeClr>
                </a:solidFill>
              </a:rPr>
              <a:t>32</a:t>
            </a:r>
            <a:r>
              <a:rPr lang="pl-PL" sz="2600" dirty="0" smtClean="0"/>
              <a:t> wniosków</a:t>
            </a:r>
          </a:p>
          <a:p>
            <a:pPr>
              <a:spcBef>
                <a:spcPts val="500"/>
              </a:spcBef>
              <a:buNone/>
            </a:pPr>
            <a:r>
              <a:rPr lang="pl-PL" dirty="0" smtClean="0">
                <a:solidFill>
                  <a:schemeClr val="bg1"/>
                </a:solidFill>
              </a:rPr>
              <a:t>4. </a:t>
            </a:r>
            <a:r>
              <a:rPr lang="pl-PL" sz="2600" b="1" dirty="0" smtClean="0">
                <a:solidFill>
                  <a:schemeClr val="bg1"/>
                </a:solidFill>
              </a:rPr>
              <a:t>Zachowanie Dziedzictwa Przyrodniczego </a:t>
            </a:r>
            <a:r>
              <a:rPr lang="pl-PL" sz="2600" dirty="0" smtClean="0">
                <a:solidFill>
                  <a:schemeClr val="bg1"/>
                </a:solidFill>
              </a:rPr>
              <a:t>Obszaru LGD </a:t>
            </a:r>
            <a:r>
              <a:rPr lang="pl-PL" sz="1200" dirty="0" smtClean="0">
                <a:solidFill>
                  <a:schemeClr val="bg1"/>
                </a:solidFill>
              </a:rPr>
              <a:t>Dunajec-Biała</a:t>
            </a:r>
          </a:p>
          <a:p>
            <a:pPr>
              <a:spcBef>
                <a:spcPts val="500"/>
              </a:spcBef>
              <a:buNone/>
            </a:pPr>
            <a:r>
              <a:rPr lang="pl-PL" sz="2600" dirty="0" smtClean="0">
                <a:solidFill>
                  <a:schemeClr val="bg1"/>
                </a:solidFill>
              </a:rPr>
              <a:t>        </a:t>
            </a:r>
            <a:r>
              <a:rPr lang="pl-PL" sz="3000" b="1" dirty="0" smtClean="0">
                <a:solidFill>
                  <a:schemeClr val="bg1"/>
                </a:solidFill>
              </a:rPr>
              <a:t>20</a:t>
            </a:r>
            <a:r>
              <a:rPr lang="pl-PL" sz="2600" dirty="0" smtClean="0">
                <a:solidFill>
                  <a:schemeClr val="bg1"/>
                </a:solidFill>
              </a:rPr>
              <a:t> wniosków</a:t>
            </a:r>
            <a:endParaRPr lang="pl-PL" sz="2600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Lokalna Strategia Rozwoju LGD Dunajec-Biała</a:t>
            </a:r>
          </a:p>
          <a:p>
            <a:pPr>
              <a:buNone/>
            </a:pPr>
            <a:r>
              <a:rPr lang="pl-PL" dirty="0" smtClean="0"/>
              <a:t>składa się z 4 „filarów głównych” na które przypada:</a:t>
            </a:r>
          </a:p>
          <a:p>
            <a:pPr marL="514350" indent="-514350">
              <a:spcBef>
                <a:spcPts val="500"/>
              </a:spcBef>
              <a:buNone/>
            </a:pPr>
            <a:r>
              <a:rPr lang="pl-PL" sz="2800" dirty="0" smtClean="0"/>
              <a:t>1. </a:t>
            </a:r>
            <a:r>
              <a:rPr lang="pl-PL" sz="1600" dirty="0" smtClean="0"/>
              <a:t> </a:t>
            </a:r>
            <a:r>
              <a:rPr lang="pl-PL" sz="2600" b="1" dirty="0" smtClean="0">
                <a:solidFill>
                  <a:srgbClr val="C00000"/>
                </a:solidFill>
              </a:rPr>
              <a:t>Rozwój turystyki </a:t>
            </a:r>
            <a:r>
              <a:rPr lang="pl-PL" sz="2600" dirty="0" smtClean="0"/>
              <a:t>bazującej na walorach przyrodniczych</a:t>
            </a:r>
          </a:p>
          <a:p>
            <a:pPr marL="514350" indent="-514350">
              <a:spcBef>
                <a:spcPts val="500"/>
              </a:spcBef>
              <a:buNone/>
            </a:pPr>
            <a:r>
              <a:rPr lang="pl-PL" sz="2600" dirty="0" smtClean="0"/>
              <a:t>        </a:t>
            </a:r>
            <a:r>
              <a:rPr lang="pl-PL" sz="3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pl-PL" sz="2600" dirty="0" smtClean="0"/>
              <a:t> wniosków</a:t>
            </a:r>
          </a:p>
          <a:p>
            <a:pPr>
              <a:spcBef>
                <a:spcPts val="500"/>
              </a:spcBef>
              <a:buNone/>
            </a:pPr>
            <a:r>
              <a:rPr lang="pl-PL" dirty="0" smtClean="0"/>
              <a:t>2. </a:t>
            </a:r>
            <a:r>
              <a:rPr lang="pl-PL" sz="2600" b="1" dirty="0" smtClean="0">
                <a:solidFill>
                  <a:srgbClr val="C00000"/>
                </a:solidFill>
              </a:rPr>
              <a:t>Różnicowanie Działalności </a:t>
            </a:r>
            <a:r>
              <a:rPr lang="pl-PL" sz="2600" dirty="0" smtClean="0"/>
              <a:t>Gospodarczej Obszaru LGD </a:t>
            </a:r>
            <a:br>
              <a:rPr lang="pl-PL" sz="2600" dirty="0" smtClean="0"/>
            </a:br>
            <a:r>
              <a:rPr lang="pl-PL" sz="1900" dirty="0" smtClean="0"/>
              <a:t>Dunajec-Biała w Oparciu o</a:t>
            </a:r>
            <a:r>
              <a:rPr lang="pl-PL" sz="2600" dirty="0" smtClean="0"/>
              <a:t> Produkty Lokalne i Tradycyjne Rzemiosło </a:t>
            </a:r>
          </a:p>
          <a:p>
            <a:pPr>
              <a:spcBef>
                <a:spcPts val="500"/>
              </a:spcBef>
              <a:buNone/>
            </a:pPr>
            <a:r>
              <a:rPr lang="pl-PL" sz="2600" dirty="0" smtClean="0"/>
              <a:t>        </a:t>
            </a:r>
            <a:r>
              <a:rPr lang="pl-PL" sz="3000" b="1" dirty="0" smtClean="0">
                <a:solidFill>
                  <a:schemeClr val="tx2">
                    <a:lumMod val="75000"/>
                  </a:schemeClr>
                </a:solidFill>
              </a:rPr>
              <a:t>16</a:t>
            </a:r>
            <a:r>
              <a:rPr lang="pl-PL" sz="2600" dirty="0" smtClean="0"/>
              <a:t> wniosków</a:t>
            </a:r>
          </a:p>
          <a:p>
            <a:pPr>
              <a:spcBef>
                <a:spcPts val="500"/>
              </a:spcBef>
              <a:buNone/>
            </a:pPr>
            <a:r>
              <a:rPr lang="pl-PL" dirty="0" smtClean="0"/>
              <a:t>3. </a:t>
            </a:r>
            <a:r>
              <a:rPr lang="pl-PL" sz="2600" b="1" dirty="0" smtClean="0">
                <a:solidFill>
                  <a:srgbClr val="C00000"/>
                </a:solidFill>
              </a:rPr>
              <a:t>Rozwój społeczności </a:t>
            </a:r>
            <a:r>
              <a:rPr lang="pl-PL" sz="2600" dirty="0" smtClean="0"/>
              <a:t>lokalnej obszaru LGD Dunajec-Biała</a:t>
            </a:r>
          </a:p>
          <a:p>
            <a:pPr>
              <a:spcBef>
                <a:spcPts val="500"/>
              </a:spcBef>
              <a:buNone/>
            </a:pPr>
            <a:r>
              <a:rPr lang="pl-PL" sz="2600" dirty="0" smtClean="0"/>
              <a:t>        </a:t>
            </a:r>
            <a:r>
              <a:rPr lang="pl-PL" sz="3000" b="1" dirty="0" smtClean="0">
                <a:solidFill>
                  <a:schemeClr val="tx2">
                    <a:lumMod val="75000"/>
                  </a:schemeClr>
                </a:solidFill>
              </a:rPr>
              <a:t>32</a:t>
            </a:r>
            <a:r>
              <a:rPr lang="pl-PL" sz="2600" dirty="0" smtClean="0"/>
              <a:t> wniosków</a:t>
            </a:r>
          </a:p>
          <a:p>
            <a:pPr>
              <a:spcBef>
                <a:spcPts val="500"/>
              </a:spcBef>
              <a:buNone/>
            </a:pPr>
            <a:r>
              <a:rPr lang="pl-PL" dirty="0" smtClean="0"/>
              <a:t>4. </a:t>
            </a:r>
            <a:r>
              <a:rPr lang="pl-PL" sz="2600" b="1" dirty="0" smtClean="0">
                <a:solidFill>
                  <a:srgbClr val="C00000"/>
                </a:solidFill>
              </a:rPr>
              <a:t>Zachowanie Dziedzictwa Przyrodniczego </a:t>
            </a:r>
            <a:r>
              <a:rPr lang="pl-PL" sz="2600" dirty="0" smtClean="0"/>
              <a:t>Obszaru LGD </a:t>
            </a:r>
            <a:r>
              <a:rPr lang="pl-PL" sz="1200" dirty="0" smtClean="0"/>
              <a:t>Dunajec-Biała</a:t>
            </a:r>
          </a:p>
          <a:p>
            <a:pPr>
              <a:spcBef>
                <a:spcPts val="500"/>
              </a:spcBef>
              <a:buNone/>
            </a:pPr>
            <a:r>
              <a:rPr lang="pl-PL" sz="2600" dirty="0" smtClean="0"/>
              <a:t>        </a:t>
            </a:r>
            <a:r>
              <a:rPr lang="pl-PL" sz="3000" b="1" dirty="0" smtClean="0">
                <a:solidFill>
                  <a:schemeClr val="tx2">
                    <a:lumMod val="75000"/>
                  </a:schemeClr>
                </a:solidFill>
              </a:rPr>
              <a:t>20</a:t>
            </a:r>
            <a:r>
              <a:rPr lang="pl-PL" sz="2600" dirty="0" smtClean="0"/>
              <a:t> wniosków</a:t>
            </a:r>
            <a:endParaRPr lang="pl-PL" sz="2600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buNone/>
            </a:pPr>
            <a:r>
              <a:rPr lang="pl-PL" sz="2800" dirty="0" smtClean="0"/>
              <a:t>RAZEM OPERACJE</a:t>
            </a:r>
            <a:r>
              <a:rPr lang="pl-PL" sz="2800" dirty="0" smtClean="0"/>
              <a:t>:</a:t>
            </a:r>
          </a:p>
          <a:p>
            <a:pPr>
              <a:spcBef>
                <a:spcPts val="500"/>
              </a:spcBef>
              <a:buNone/>
            </a:pPr>
            <a:r>
              <a:rPr lang="pl-PL" sz="2800" b="1" dirty="0" smtClean="0"/>
              <a:t>4.4  Małe </a:t>
            </a:r>
            <a:r>
              <a:rPr lang="pl-PL" sz="2800" b="1" dirty="0" smtClean="0"/>
              <a:t>projekty</a:t>
            </a:r>
          </a:p>
          <a:p>
            <a:pPr>
              <a:spcBef>
                <a:spcPts val="500"/>
              </a:spcBef>
              <a:buNone/>
            </a:pPr>
            <a:r>
              <a:rPr lang="pl-PL" sz="2800" b="1" dirty="0" smtClean="0"/>
              <a:t>                                             </a:t>
            </a:r>
            <a:r>
              <a:rPr lang="pl-PL" sz="2800" b="1" dirty="0" smtClean="0"/>
              <a:t>min. </a:t>
            </a:r>
            <a:r>
              <a:rPr lang="pl-PL" sz="2800" b="1" dirty="0" smtClean="0">
                <a:solidFill>
                  <a:srgbClr val="C00000"/>
                </a:solidFill>
              </a:rPr>
              <a:t>80</a:t>
            </a:r>
            <a:r>
              <a:rPr lang="pl-PL" sz="2800" b="1" dirty="0" smtClean="0"/>
              <a:t> (wniosków</a:t>
            </a:r>
            <a:r>
              <a:rPr lang="pl-PL" sz="2800" b="1" dirty="0" smtClean="0"/>
              <a:t>)</a:t>
            </a:r>
          </a:p>
          <a:p>
            <a:pPr>
              <a:spcBef>
                <a:spcPts val="500"/>
              </a:spcBef>
              <a:buNone/>
            </a:pPr>
            <a:endParaRPr lang="pl-PL" sz="2800" b="1" dirty="0" smtClean="0"/>
          </a:p>
          <a:p>
            <a:pPr>
              <a:spcBef>
                <a:spcPts val="500"/>
              </a:spcBef>
              <a:buNone/>
            </a:pPr>
            <a:r>
              <a:rPr lang="pl-PL" sz="2800" dirty="0" smtClean="0"/>
              <a:t>Średnia kwota na operację</a:t>
            </a:r>
            <a:r>
              <a:rPr lang="pl-PL" sz="2800" dirty="0" smtClean="0"/>
              <a:t>:</a:t>
            </a:r>
          </a:p>
          <a:p>
            <a:pPr>
              <a:spcBef>
                <a:spcPts val="500"/>
              </a:spcBef>
              <a:buNone/>
            </a:pPr>
            <a:endParaRPr lang="pl-PL" sz="2800" b="1" dirty="0" smtClean="0"/>
          </a:p>
          <a:p>
            <a:pPr>
              <a:spcBef>
                <a:spcPts val="500"/>
              </a:spcBef>
              <a:buNone/>
            </a:pPr>
            <a:r>
              <a:rPr lang="pl-PL" sz="2800" b="1" dirty="0" smtClean="0"/>
              <a:t>4.4  Małe projekty średnio na wniosek </a:t>
            </a:r>
            <a:r>
              <a:rPr lang="pl-PL" sz="2800" b="1" dirty="0" smtClean="0">
                <a:solidFill>
                  <a:srgbClr val="C00000"/>
                </a:solidFill>
              </a:rPr>
              <a:t>15 000 zł</a:t>
            </a:r>
          </a:p>
          <a:p>
            <a:pPr>
              <a:spcBef>
                <a:spcPts val="500"/>
              </a:spcBef>
              <a:buNone/>
            </a:pPr>
            <a:endParaRPr lang="pl-PL" sz="2800" dirty="0" smtClean="0"/>
          </a:p>
          <a:p>
            <a:pPr>
              <a:spcBef>
                <a:spcPts val="500"/>
              </a:spcBef>
              <a:buNone/>
            </a:pPr>
            <a:endParaRPr lang="pl-PL" sz="2800" dirty="0" smtClean="0"/>
          </a:p>
          <a:p>
            <a:pPr>
              <a:spcBef>
                <a:spcPts val="500"/>
              </a:spcBef>
              <a:buNone/>
            </a:pPr>
            <a:r>
              <a:rPr lang="pl-PL" sz="2600" dirty="0" smtClean="0"/>
              <a:t> </a:t>
            </a:r>
            <a:endParaRPr lang="pl-PL" sz="2600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/>
              <a:t>CEL OGÓLNY: </a:t>
            </a:r>
            <a:endParaRPr lang="pl-PL" dirty="0"/>
          </a:p>
          <a:p>
            <a:pPr>
              <a:buNone/>
            </a:pPr>
            <a:r>
              <a:rPr lang="pl-PL" sz="2800" b="1" dirty="0">
                <a:solidFill>
                  <a:srgbClr val="C00000"/>
                </a:solidFill>
              </a:rPr>
              <a:t>Rozwój turystyki </a:t>
            </a:r>
            <a:r>
              <a:rPr lang="pl-PL" sz="2800" b="1" dirty="0"/>
              <a:t>bazującej na walorach </a:t>
            </a:r>
            <a:r>
              <a:rPr lang="pl-PL" sz="2800" b="1" dirty="0" smtClean="0"/>
              <a:t>przyrodniczych</a:t>
            </a:r>
          </a:p>
          <a:p>
            <a:pPr>
              <a:buNone/>
            </a:pPr>
            <a:r>
              <a:rPr lang="pl-PL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Przedsięwzięcie</a:t>
            </a:r>
            <a:r>
              <a:rPr lang="pl-PL" sz="2500" b="1" dirty="0" smtClean="0"/>
              <a:t>: Spójna i atrakcyjna oferta turystyczna obszaru LGD</a:t>
            </a:r>
          </a:p>
          <a:p>
            <a:pPr>
              <a:buNone/>
            </a:pPr>
            <a:endParaRPr lang="pl-PL" sz="2700" b="1" dirty="0" smtClean="0"/>
          </a:p>
          <a:p>
            <a:pPr lvl="0"/>
            <a:r>
              <a:rPr lang="pl-PL" sz="2800" dirty="0"/>
              <a:t>Organizacja imprez turystycznych, kulturalnych, rekreacyjnych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sportowych</a:t>
            </a:r>
          </a:p>
          <a:p>
            <a:pPr lvl="0"/>
            <a:r>
              <a:rPr lang="pl-PL" sz="2800" dirty="0"/>
              <a:t>Budowa małej infrastruktury turystycznej np. punktów widokowych, miejsc wypoczynkowych i biwakowych, tras narciarstwa biegowego i zjazdowego, tras rowerowych</a:t>
            </a:r>
          </a:p>
          <a:p>
            <a:pPr lvl="0"/>
            <a:r>
              <a:rPr lang="pl-PL" sz="2800" dirty="0"/>
              <a:t>Zakup strojów, eksponatów i instrumentów muzycznych dla zespołów artystycznych, zespołów folklorystycznych, orkiestr dętych oraz innych grup i zespołów kultywujących miejscowe tradycje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zwyczaje</a:t>
            </a:r>
          </a:p>
          <a:p>
            <a:pPr lvl="0"/>
            <a:r>
              <a:rPr lang="pl-PL" sz="2800" dirty="0"/>
              <a:t>Renowacja, zabezpieczenie i oznakowanie przydrożnych kapliczek</a:t>
            </a:r>
          </a:p>
          <a:p>
            <a:pPr lvl="0"/>
            <a:r>
              <a:rPr lang="pl-PL" sz="2800" dirty="0"/>
              <a:t>Remont miejsc kulturotwórczych (świetlice wiejskie, ośrodki kultury, biblioteki) </a:t>
            </a:r>
          </a:p>
          <a:p>
            <a:pPr>
              <a:buNone/>
            </a:pPr>
            <a:endParaRPr lang="pl-PL" sz="2700" b="1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800" dirty="0" smtClean="0"/>
              <a:t>Co to jest </a:t>
            </a:r>
          </a:p>
          <a:p>
            <a:pPr>
              <a:buNone/>
            </a:pPr>
            <a:endParaRPr lang="pl-PL" sz="4800" dirty="0"/>
          </a:p>
          <a:p>
            <a:pPr>
              <a:buNone/>
            </a:pPr>
            <a:r>
              <a:rPr lang="pl-PL" sz="4800" dirty="0" smtClean="0"/>
              <a:t>            </a:t>
            </a:r>
            <a:r>
              <a:rPr lang="pl-PL" sz="6600" dirty="0" smtClean="0"/>
              <a:t>Mały Projekt ?</a:t>
            </a:r>
            <a:endParaRPr lang="pl-PL" sz="6600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2700" b="1" dirty="0" smtClean="0"/>
              <a:t>CEL OGÓLNY: </a:t>
            </a:r>
            <a:endParaRPr lang="pl-PL" sz="2700" dirty="0" smtClean="0"/>
          </a:p>
          <a:p>
            <a:pPr>
              <a:buNone/>
            </a:pPr>
            <a:r>
              <a:rPr lang="pl-PL" sz="2400" b="1" dirty="0" smtClean="0">
                <a:solidFill>
                  <a:srgbClr val="C00000"/>
                </a:solidFill>
              </a:rPr>
              <a:t>Rozwój turystyki </a:t>
            </a:r>
            <a:r>
              <a:rPr lang="pl-PL" sz="2400" b="1" dirty="0" smtClean="0"/>
              <a:t>bazującej na walorach przyrodniczych</a:t>
            </a:r>
          </a:p>
          <a:p>
            <a:pPr>
              <a:buNone/>
            </a:pPr>
            <a:r>
              <a:rPr lang="pl-PL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Przedsięwzięcie</a:t>
            </a:r>
            <a:r>
              <a:rPr lang="pl-PL" sz="2100" b="1" dirty="0" smtClean="0"/>
              <a:t>: Zabytki i miejsca historyczne czynnikiem rozwoju obszaru LGD</a:t>
            </a:r>
          </a:p>
          <a:p>
            <a:pPr>
              <a:buNone/>
            </a:pPr>
            <a:endParaRPr lang="pl-PL" sz="2300" b="1" dirty="0" smtClean="0"/>
          </a:p>
          <a:p>
            <a:pPr lvl="0"/>
            <a:r>
              <a:rPr lang="pl-PL" sz="2400" dirty="0"/>
              <a:t>Organizacja imprez turystycznych i kulturalnych, związanych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obiektami zabytkowymi, miejscami historycznymi i miejscami pamięci  </a:t>
            </a:r>
          </a:p>
          <a:p>
            <a:pPr lvl="0"/>
            <a:r>
              <a:rPr lang="pl-PL" sz="2400" dirty="0"/>
              <a:t>Budowa małej infrastruktury turystycznej w otoczeniu obiektów zabytkowych, miejsc historycznych i miejsc pamięci</a:t>
            </a:r>
          </a:p>
          <a:p>
            <a:pPr lvl="0"/>
            <a:r>
              <a:rPr lang="pl-PL" sz="2400" dirty="0"/>
              <a:t>Remont miejsc kulturotwórczych (świetlice wiejskie, ośrodki kultury, biblioteki) </a:t>
            </a:r>
          </a:p>
          <a:p>
            <a:pPr lvl="0"/>
            <a:r>
              <a:rPr lang="pl-PL" sz="2400" dirty="0"/>
              <a:t>Odnawianie elewacji i dachów prywatnych budynków o charakterze zabytkowym oraz innych obiektów charakterystycznych dla budownictwa danego regionu</a:t>
            </a:r>
          </a:p>
          <a:p>
            <a:pPr lvl="0"/>
            <a:r>
              <a:rPr lang="pl-PL" sz="2400" dirty="0"/>
              <a:t>Renowacja, zabezpieczenie i oznakowanie przydrożnych kapliczek</a:t>
            </a:r>
          </a:p>
          <a:p>
            <a:pPr>
              <a:buNone/>
            </a:pPr>
            <a:endParaRPr lang="pl-PL" sz="2700" b="1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/>
              <a:t>CEL OGÓLNY: </a:t>
            </a:r>
            <a:endParaRPr lang="pl-PL" dirty="0" smtClean="0"/>
          </a:p>
          <a:p>
            <a:pPr>
              <a:buNone/>
            </a:pPr>
            <a:r>
              <a:rPr lang="pl-PL" sz="2800" b="1" dirty="0" smtClean="0">
                <a:solidFill>
                  <a:srgbClr val="C00000"/>
                </a:solidFill>
              </a:rPr>
              <a:t>Rozwój turystyki </a:t>
            </a:r>
            <a:r>
              <a:rPr lang="pl-PL" sz="2800" b="1" dirty="0" smtClean="0"/>
              <a:t>bazującej na walorach przyrodniczych</a:t>
            </a:r>
          </a:p>
          <a:p>
            <a:pPr>
              <a:buNone/>
            </a:pPr>
            <a:r>
              <a:rPr lang="pl-PL" sz="2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Przedsięwzięcie</a:t>
            </a:r>
            <a:r>
              <a:rPr lang="pl-PL" sz="2500" b="1" dirty="0" smtClean="0"/>
              <a:t>: Znana marka turystyczna obszaru LGD Dunajec-Biała </a:t>
            </a:r>
          </a:p>
          <a:p>
            <a:pPr>
              <a:buNone/>
            </a:pPr>
            <a:endParaRPr lang="pl-PL" sz="2700" b="1" dirty="0" smtClean="0"/>
          </a:p>
          <a:p>
            <a:pPr lvl="0"/>
            <a:r>
              <a:rPr lang="pl-PL" sz="2400" dirty="0" smtClean="0"/>
              <a:t>Promocja </a:t>
            </a:r>
            <a:r>
              <a:rPr lang="pl-PL" sz="2400" dirty="0"/>
              <a:t>agroturystyki i turystyki na obszarach wiejskich, w tym: utworzenie elektronicznej bazy informacji turystycznej, stron </a:t>
            </a:r>
            <a:r>
              <a:rPr lang="pl-PL" sz="2400" dirty="0" err="1"/>
              <a:t>www</a:t>
            </a:r>
            <a:endParaRPr lang="pl-PL" sz="2400" dirty="0"/>
          </a:p>
          <a:p>
            <a:pPr lvl="0"/>
            <a:r>
              <a:rPr lang="pl-PL" sz="2400" dirty="0"/>
              <a:t>Przygotowanie i wydanie folderów, albumów fotograficznych, filmów promocyjnych, monografii, przewodników i map turystycznych, widokówek </a:t>
            </a:r>
            <a:br>
              <a:rPr lang="pl-PL" sz="2400" dirty="0"/>
            </a:br>
            <a:r>
              <a:rPr lang="pl-PL" sz="2400" dirty="0"/>
              <a:t>i innych publikacji informacyjnych promujących region</a:t>
            </a:r>
          </a:p>
          <a:p>
            <a:pPr lvl="0"/>
            <a:r>
              <a:rPr lang="pl-PL" sz="2400" dirty="0"/>
              <a:t>Jednolite oznakowanie (tablice informacyjne, kierunkowskazy) atrakcji turystycznych regionu: punktów widokowych, miejsc wypoczynkowych </a:t>
            </a:r>
            <a:br>
              <a:rPr lang="pl-PL" sz="2400" dirty="0"/>
            </a:br>
            <a:r>
              <a:rPr lang="pl-PL" sz="2400" dirty="0"/>
              <a:t>i biwakowych, tras narciarstwa biegowego i zjazdowego, tras rowerowych, obiektów zabytkowych, historycznych i charakterystycznych dla regionu </a:t>
            </a:r>
          </a:p>
          <a:p>
            <a:pPr lvl="0"/>
            <a:r>
              <a:rPr lang="pl-PL" sz="2400" dirty="0"/>
              <a:t>Opracowanie, coroczna aktualizacja i upowszechnianie kalendarza imprez turystycznych, kulturalnych, rekreacyjnych i sportowych, planowanych </a:t>
            </a:r>
            <a:br>
              <a:rPr lang="pl-PL" sz="2400" dirty="0"/>
            </a:br>
            <a:r>
              <a:rPr lang="pl-PL" sz="2400" dirty="0"/>
              <a:t>w regionie</a:t>
            </a:r>
          </a:p>
          <a:p>
            <a:pPr lvl="0"/>
            <a:r>
              <a:rPr lang="pl-PL" sz="2400" dirty="0"/>
              <a:t>Opracowanie wzorów i produkcja pamiątek charakterystycznych dla regionu </a:t>
            </a:r>
          </a:p>
          <a:p>
            <a:pPr lvl="0"/>
            <a:r>
              <a:rPr lang="pl-PL" sz="2400" dirty="0"/>
              <a:t>Wymiana turystyczna i udział w targach turystycznych w kraju </a:t>
            </a:r>
          </a:p>
          <a:p>
            <a:pPr>
              <a:buNone/>
            </a:pPr>
            <a:endParaRPr lang="pl-PL" sz="2700" b="1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2900" b="1" dirty="0" smtClean="0"/>
              <a:t>CEL OGÓLNY: </a:t>
            </a:r>
            <a:endParaRPr lang="pl-PL" sz="2900" dirty="0" smtClean="0"/>
          </a:p>
          <a:p>
            <a:pPr>
              <a:buNone/>
            </a:pPr>
            <a:r>
              <a:rPr lang="pl-PL" sz="2600" b="1" dirty="0" smtClean="0">
                <a:solidFill>
                  <a:srgbClr val="C00000"/>
                </a:solidFill>
              </a:rPr>
              <a:t>Różnicowanie Działalności </a:t>
            </a:r>
            <a:r>
              <a:rPr lang="pl-PL" sz="2600" b="1" dirty="0" smtClean="0"/>
              <a:t>Gospodarczej Obszaru LGD Dunajec-Biała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b="1" dirty="0" smtClean="0"/>
              <a:t>w Oparciu o Produkty Lokalne i Tradycyjne Rzemiosło</a:t>
            </a:r>
          </a:p>
          <a:p>
            <a:pPr lvl="0">
              <a:buNone/>
            </a:pPr>
            <a:r>
              <a:rPr lang="pl-PL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Przedsięwzięcie</a:t>
            </a:r>
            <a:r>
              <a:rPr lang="pl-PL" sz="2200" b="1" dirty="0" smtClean="0"/>
              <a:t>:</a:t>
            </a:r>
            <a:r>
              <a:rPr lang="pl-PL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2200" b="1" dirty="0" smtClean="0"/>
              <a:t>Centrum produkcji żywności wysokiej jakości</a:t>
            </a:r>
          </a:p>
          <a:p>
            <a:pPr lvl="0">
              <a:buNone/>
            </a:pPr>
            <a:endParaRPr lang="pl-PL" sz="2400" dirty="0" smtClean="0"/>
          </a:p>
          <a:p>
            <a:pPr lvl="0"/>
            <a:r>
              <a:rPr lang="pl-PL" sz="2000" dirty="0"/>
              <a:t>Organizacja kursów, szkoleń, wizyt studyjnych i innych działań edukacyjnych </a:t>
            </a:r>
            <a:br>
              <a:rPr lang="pl-PL" sz="2000" dirty="0"/>
            </a:br>
            <a:r>
              <a:rPr lang="pl-PL" sz="2000" dirty="0"/>
              <a:t>w zakresie prowadzenia gospodarstwa ekologicznego, kreowania rynku zbytu, promocji, pozyskiwania klientów, prowadzenia działalności, uzyskiwania certyfikatów, zawiązywania porozumień producenckich, itp.; </a:t>
            </a:r>
          </a:p>
          <a:p>
            <a:pPr lvl="0"/>
            <a:r>
              <a:rPr lang="pl-PL" sz="2000" dirty="0"/>
              <a:t>Rozwój lokalnej aktywności i współpracy gospodarczej poprzez inicjowanie powstawania, rozwoju, przetwarzania, wprowadzenia na rynek oraz podnoszenia jakości produktów i usług bazujących na lokalnych zasobach, w tym naturalnych surowcach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produktach rolnych i leśnych, tradycyjnych sektorach gospodarki oraz lokalnym dziedzictwie kulturowym, historycznym i przyrodniczym; </a:t>
            </a:r>
          </a:p>
          <a:p>
            <a:pPr lvl="0"/>
            <a:r>
              <a:rPr lang="pl-PL" sz="2000" dirty="0"/>
              <a:t>Rozwój aktywności społeczności lokalnej, w tym poprzez promocję lokalnej produkcji żywności wysokiej jakości z wykorzystaniem lokalnego dziedzictwa kulturowego, historycznego oraz przyrodniczego; </a:t>
            </a:r>
          </a:p>
          <a:p>
            <a:pPr lvl="0"/>
            <a:r>
              <a:rPr lang="pl-PL" sz="2000" dirty="0"/>
              <a:t>Organizacja imprez kulturalnych, rekreacyjnych lub sportowych promujących żywność wysokiej jakości.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2900" b="1" dirty="0" smtClean="0"/>
              <a:t>CEL OGÓLNY: </a:t>
            </a:r>
            <a:endParaRPr lang="pl-PL" sz="2900" dirty="0" smtClean="0"/>
          </a:p>
          <a:p>
            <a:pPr>
              <a:buNone/>
            </a:pPr>
            <a:r>
              <a:rPr lang="pl-PL" sz="2600" b="1" dirty="0" smtClean="0">
                <a:solidFill>
                  <a:srgbClr val="C00000"/>
                </a:solidFill>
              </a:rPr>
              <a:t>Różnicowanie Działalności </a:t>
            </a:r>
            <a:r>
              <a:rPr lang="pl-PL" sz="2600" b="1" dirty="0" smtClean="0"/>
              <a:t>Gospodarczej Obszaru LGD Dunajec-Biała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b="1" dirty="0" smtClean="0"/>
              <a:t>w Oparciu o Produkty Lokalne i Tradycyjne Rzemiosło</a:t>
            </a:r>
          </a:p>
          <a:p>
            <a:pPr lvl="0">
              <a:buNone/>
            </a:pPr>
            <a:r>
              <a:rPr lang="pl-PL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Przedsięwzięcie</a:t>
            </a:r>
            <a:r>
              <a:rPr lang="pl-PL" sz="2200" b="1" dirty="0" smtClean="0"/>
              <a:t>: Lokalny system wsparcia kwalifikacji rolników i producentów</a:t>
            </a:r>
          </a:p>
          <a:p>
            <a:pPr lvl="0">
              <a:buNone/>
            </a:pPr>
            <a:endParaRPr lang="pl-PL" sz="2400" dirty="0" smtClean="0"/>
          </a:p>
          <a:p>
            <a:pPr lvl="0"/>
            <a:r>
              <a:rPr lang="pl-PL" sz="2000" dirty="0"/>
              <a:t>Organizacja kursów, szkoleń, wizyt studyjnych i innych działań edukacyjnych </a:t>
            </a:r>
            <a:br>
              <a:rPr lang="pl-PL" sz="2000" dirty="0"/>
            </a:br>
            <a:r>
              <a:rPr lang="pl-PL" sz="2000" dirty="0"/>
              <a:t>w zakresie prowadzenia gospodarstwa, kreowania rynku zbytu, promocji, pozyskiwania klientów, prowadzenia działalności, uzyskiwania certyfikatów, zawiązywania porozumień producenckich, itp.; </a:t>
            </a:r>
          </a:p>
          <a:p>
            <a:pPr lvl="0"/>
            <a:r>
              <a:rPr lang="pl-PL" sz="2000" dirty="0"/>
              <a:t>Rozwój lokalnej aktywności i współpracy gospodarczej poprzez inicjowanie powstawania, rozwoju, przetwarzania, wprowadzenia na rynek oraz podnoszenia jakości produktów i usług bazujących na lokalnych zasobach, </a:t>
            </a:r>
            <a:r>
              <a:rPr lang="pl-PL" sz="2000" dirty="0" smtClean="0"/>
              <a:t>w </a:t>
            </a:r>
            <a:r>
              <a:rPr lang="pl-PL" sz="2000" dirty="0"/>
              <a:t>tym naturalnych surowcach i produktach rolnych i leśnych, tradycyjnych sektorach gospodarki oraz lokalnym dziedzictwie kulturowym, historycznym </a:t>
            </a:r>
            <a:r>
              <a:rPr lang="pl-PL" sz="2000" dirty="0" smtClean="0"/>
              <a:t>i </a:t>
            </a:r>
            <a:r>
              <a:rPr lang="pl-PL" sz="2000" dirty="0"/>
              <a:t>przyrodniczym; </a:t>
            </a:r>
          </a:p>
          <a:p>
            <a:pPr lvl="0"/>
            <a:r>
              <a:rPr lang="pl-PL" sz="2000" dirty="0" smtClean="0">
                <a:solidFill>
                  <a:schemeClr val="bg1"/>
                </a:solidFill>
              </a:rPr>
              <a:t>Rozwój aktywności społeczności lokalnej, w tym poprzez promocję lokalnej produkcji żywności wysokiej jakości z wykorzystaniem lokalnego dziedzictwa kulturowego, historycznego oraz przyrodniczego; </a:t>
            </a:r>
          </a:p>
          <a:p>
            <a:pPr lvl="0"/>
            <a:r>
              <a:rPr lang="pl-PL" sz="2000" dirty="0" smtClean="0">
                <a:solidFill>
                  <a:schemeClr val="bg1"/>
                </a:solidFill>
              </a:rPr>
              <a:t>Organizacja imprez kulturalnych, rekreacyjnych lub sportowych promujących żywność wysokiej jakości.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2900" b="1" dirty="0" smtClean="0"/>
              <a:t>CEL OGÓLNY: </a:t>
            </a:r>
            <a:endParaRPr lang="pl-PL" sz="2900" dirty="0" smtClean="0"/>
          </a:p>
          <a:p>
            <a:pPr>
              <a:buNone/>
            </a:pPr>
            <a:r>
              <a:rPr lang="pl-PL" sz="2600" b="1" dirty="0" smtClean="0">
                <a:solidFill>
                  <a:srgbClr val="C00000"/>
                </a:solidFill>
              </a:rPr>
              <a:t>Różnicowanie Działalności </a:t>
            </a:r>
            <a:r>
              <a:rPr lang="pl-PL" sz="2600" b="1" dirty="0" smtClean="0"/>
              <a:t>Gospodarczej Obszaru LGD Dunajec-Biała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b="1" dirty="0" smtClean="0"/>
              <a:t>w Oparciu o Produkty Lokalne i Tradycyjne Rzemiosło</a:t>
            </a:r>
          </a:p>
          <a:p>
            <a:pPr lvl="0">
              <a:buNone/>
            </a:pPr>
            <a:r>
              <a:rPr lang="pl-PL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Przedsięwzięcie</a:t>
            </a:r>
            <a:r>
              <a:rPr lang="pl-PL" sz="2200" b="1" dirty="0" smtClean="0"/>
              <a:t>: Powrót do tradycji – promocja rzemiosła i ginących zawodów</a:t>
            </a:r>
          </a:p>
          <a:p>
            <a:pPr lvl="0">
              <a:buNone/>
            </a:pPr>
            <a:endParaRPr lang="pl-PL" sz="2400" dirty="0" smtClean="0"/>
          </a:p>
          <a:p>
            <a:pPr lvl="0"/>
            <a:r>
              <a:rPr lang="pl-PL" sz="2000" dirty="0"/>
              <a:t>Organizacja kursów, szkoleń, wizyt studyjnych i innych działań edukacyjnych </a:t>
            </a:r>
            <a:br>
              <a:rPr lang="pl-PL" sz="2000" dirty="0"/>
            </a:br>
            <a:r>
              <a:rPr lang="pl-PL" sz="2000" dirty="0"/>
              <a:t>w zakresie prowadzenia działalności rzemieślniczej, kreowania rynku zbytu, promocji, pozyskiwania klientów, prowadzenia działalności, zawiązywania porozumień producenckich, itp.; </a:t>
            </a:r>
          </a:p>
          <a:p>
            <a:pPr lvl="0"/>
            <a:r>
              <a:rPr lang="pl-PL" sz="2000" dirty="0"/>
              <a:t>Rozwój lokalnej aktywności i współpracy gospodarczej poprzez inicjowanie powstawania, rozwoju, przetwarzania, wprowadzenia na rynek oraz podnoszenia jakości produktów i usług bazujących na lokalnych zasobach, </a:t>
            </a:r>
            <a:r>
              <a:rPr lang="pl-PL" sz="2000" dirty="0" smtClean="0"/>
              <a:t>w </a:t>
            </a:r>
            <a:r>
              <a:rPr lang="pl-PL" sz="2000" dirty="0"/>
              <a:t>tym naturalnych surowcach i produktach rolnych i leśnych, tradycyjnych sektorach gospodarki oraz lokalnym dziedzictwie kulturowym, historycznym </a:t>
            </a:r>
            <a:r>
              <a:rPr lang="pl-PL" sz="2000" dirty="0" smtClean="0"/>
              <a:t>i </a:t>
            </a:r>
            <a:r>
              <a:rPr lang="pl-PL" sz="2000" dirty="0"/>
              <a:t>przyrodniczym; </a:t>
            </a:r>
          </a:p>
          <a:p>
            <a:pPr lvl="0"/>
            <a:r>
              <a:rPr lang="pl-PL" sz="2000" dirty="0"/>
              <a:t>Rozwój aktywności społeczności lokalnej, w tym poprzez promocję lokalnej twórczości rzemieślniczej z wykorzystaniem lokalnego dziedzictwa kulturowego, historycznego oraz przyrodniczego; </a:t>
            </a:r>
          </a:p>
          <a:p>
            <a:pPr lvl="0"/>
            <a:r>
              <a:rPr lang="pl-PL" sz="2000" dirty="0"/>
              <a:t>Organizacja imprez kulturalnych, rekreacyjnych lub sportowych promujących rzemiosło, rękodzielnictwo i ginące zawody.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2900" b="1" dirty="0" smtClean="0"/>
              <a:t>CEL OGÓLNY: </a:t>
            </a:r>
            <a:endParaRPr lang="pl-PL" sz="2900" dirty="0" smtClean="0"/>
          </a:p>
          <a:p>
            <a:pPr>
              <a:buNone/>
            </a:pPr>
            <a:r>
              <a:rPr lang="pl-PL" sz="2600" b="1" dirty="0" smtClean="0">
                <a:solidFill>
                  <a:srgbClr val="C00000"/>
                </a:solidFill>
              </a:rPr>
              <a:t>Rozwój społeczności </a:t>
            </a:r>
            <a:r>
              <a:rPr lang="pl-PL" sz="2600" b="1" dirty="0" smtClean="0"/>
              <a:t>lokalnej obszaru LGD Dunajec-Biała</a:t>
            </a:r>
          </a:p>
          <a:p>
            <a:pPr>
              <a:buNone/>
            </a:pPr>
            <a:r>
              <a:rPr lang="pl-PL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Przedsięwzięcie</a:t>
            </a:r>
            <a:r>
              <a:rPr lang="pl-PL" sz="2200" b="1" dirty="0" smtClean="0"/>
              <a:t>: Rozwój umiejętności i kompetencji mieszkańców</a:t>
            </a:r>
          </a:p>
          <a:p>
            <a:pPr>
              <a:buNone/>
            </a:pPr>
            <a:endParaRPr lang="pl-PL" sz="2400" dirty="0" smtClean="0"/>
          </a:p>
          <a:p>
            <a:pPr lvl="0"/>
            <a:r>
              <a:rPr lang="pl-PL" sz="2000" dirty="0"/>
              <a:t>Organizacja kursów, szkoleń, wizyt studyjnych i innych działań edukacyjnych </a:t>
            </a:r>
            <a:br>
              <a:rPr lang="pl-PL" sz="2000" dirty="0"/>
            </a:br>
            <a:r>
              <a:rPr lang="pl-PL" sz="2000" dirty="0"/>
              <a:t>w zakresie umiejętności informatycznych, zakładania i prowadzenia działalności gospodarczej, kształtowania kariery zawodowej, kształcenia regionalnego, kształcenia artystycznego, zdrowego stylu życia, itp.; </a:t>
            </a:r>
          </a:p>
          <a:p>
            <a:pPr lvl="0"/>
            <a:r>
              <a:rPr lang="pl-PL" sz="2000" dirty="0"/>
              <a:t>Udostępnianie na potrzeby społeczności lokalnej urządzeń i sprzętu komputerowego,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tym urządzeń i sprzętu umożliwiającego dostęp do Internetu;</a:t>
            </a:r>
          </a:p>
          <a:p>
            <a:pPr lvl="0"/>
            <a:r>
              <a:rPr lang="pl-PL" sz="2000" dirty="0"/>
              <a:t>Promocję lokalnej twórczości ludowej, kulturalnej i artystycznej, </a:t>
            </a:r>
            <a:br>
              <a:rPr lang="pl-PL" sz="2000" dirty="0"/>
            </a:br>
            <a:r>
              <a:rPr lang="pl-PL" sz="2000" dirty="0"/>
              <a:t>z wykorzystaniem lokalnego dziedzictwa kulturowego, historycznego oraz przyrodniczego;</a:t>
            </a:r>
          </a:p>
          <a:p>
            <a:pPr lvl="0"/>
            <a:r>
              <a:rPr lang="pl-PL" sz="2000" dirty="0"/>
              <a:t>Kultywowanie tradycyjnych zawodów i rzemiosła;</a:t>
            </a:r>
          </a:p>
          <a:p>
            <a:pPr lvl="0"/>
            <a:r>
              <a:rPr lang="pl-PL" sz="2000" dirty="0"/>
              <a:t>Rozwój lokalnej aktywności i współpracy gospodarczej poprzez inicjowanie powstawania, rozwoju, przetwarzania, wprowadzenia na rynek oraz podnoszenia jakości produktów i usług bazujących na lokalnych zasobach, </a:t>
            </a:r>
            <a:br>
              <a:rPr lang="pl-PL" sz="2000" dirty="0"/>
            </a:br>
            <a:r>
              <a:rPr lang="pl-PL" sz="2000" dirty="0"/>
              <a:t>w tym naturalnych surowcach i produktach rolnych i leśnych, tradycyjnych sektorach gospodarki oraz lokalnym dziedzictwie kulturowym, historycznym </a:t>
            </a:r>
            <a:r>
              <a:rPr lang="pl-PL" sz="2000" dirty="0" smtClean="0"/>
              <a:t>i </a:t>
            </a:r>
            <a:r>
              <a:rPr lang="pl-PL" sz="2000" dirty="0"/>
              <a:t>przyrodniczym.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2500" b="1" dirty="0" smtClean="0"/>
              <a:t>CEL OGÓLNY: </a:t>
            </a:r>
            <a:endParaRPr lang="pl-PL" sz="2500" dirty="0" smtClean="0"/>
          </a:p>
          <a:p>
            <a:pPr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C00000"/>
                </a:solidFill>
              </a:rPr>
              <a:t>Rozwój społeczności </a:t>
            </a:r>
            <a:r>
              <a:rPr lang="pl-PL" sz="2200" b="1" dirty="0" smtClean="0"/>
              <a:t>lokalnej obszaru LGD Dunajec-Biała</a:t>
            </a:r>
          </a:p>
          <a:p>
            <a:pPr>
              <a:buNone/>
            </a:pPr>
            <a:r>
              <a:rPr lang="pl-PL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Przedsięwzięcie</a:t>
            </a:r>
            <a:r>
              <a:rPr lang="pl-PL" sz="1900" b="1" dirty="0" smtClean="0"/>
              <a:t>: Rozwój oferty spędzania wolnego czasu</a:t>
            </a:r>
          </a:p>
          <a:p>
            <a:pPr>
              <a:buNone/>
            </a:pPr>
            <a:endParaRPr lang="pl-PL" sz="1600" dirty="0" smtClean="0"/>
          </a:p>
          <a:p>
            <a:pPr lvl="0"/>
            <a:r>
              <a:rPr lang="pl-PL" sz="1700" dirty="0"/>
              <a:t>Organizacja kursów, szkoleń, wizyt studyjnych i innych działań edukacyjnych </a:t>
            </a:r>
            <a:br>
              <a:rPr lang="pl-PL" sz="1700" dirty="0"/>
            </a:br>
            <a:r>
              <a:rPr lang="pl-PL" sz="1700" dirty="0"/>
              <a:t>w zakresie animacji kulturalnej, itp.; </a:t>
            </a:r>
          </a:p>
          <a:p>
            <a:pPr lvl="0"/>
            <a:r>
              <a:rPr lang="pl-PL" sz="1700" dirty="0"/>
              <a:t>Organizację imprez kulturalnych, rekreacyjnych lub sportowych na obszarze realizacji LSR Lokalnej Grupy Działania “Dunajec-Biała”;</a:t>
            </a:r>
          </a:p>
          <a:p>
            <a:pPr lvl="0"/>
            <a:r>
              <a:rPr lang="pl-PL" sz="1700" dirty="0"/>
              <a:t>Rozwój aktywności społeczności lokalnej, w tym poprzez promocję lokalnej twórczości ludowej, kulturalnej i artystycznej z wykorzystaniem lokalnego dziedzictwa kulturowego, historycznego oraz przyrodniczego oraz kultywowanie miejscowych tradycji, obrzędów i zwyczajów;</a:t>
            </a:r>
          </a:p>
          <a:p>
            <a:pPr lvl="0"/>
            <a:r>
              <a:rPr lang="pl-PL" sz="1700" dirty="0"/>
              <a:t>Remont świetlic wiejskich i ich wyposażenie;</a:t>
            </a:r>
          </a:p>
          <a:p>
            <a:pPr lvl="0"/>
            <a:r>
              <a:rPr lang="pl-PL" sz="1700" dirty="0"/>
              <a:t>Rozwój lokalnej aktywności i współpracy gospodarczej poprzez inicjowanie powstawania, rozwoju, przetwarzania, wprowadzenia na rynek oraz podnoszenia jakości usług bazujących na lokalnych zasobach, w tym lokalnym dziedzictwie kulturowym, historycznym i przyrodniczym.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2500" b="1" dirty="0" smtClean="0"/>
              <a:t>CEL OGÓLNY: </a:t>
            </a:r>
            <a:endParaRPr lang="pl-PL" sz="2500" dirty="0" smtClean="0"/>
          </a:p>
          <a:p>
            <a:pPr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C00000"/>
                </a:solidFill>
              </a:rPr>
              <a:t>Rozwój społeczności </a:t>
            </a:r>
            <a:r>
              <a:rPr lang="pl-PL" sz="2200" b="1" dirty="0" smtClean="0"/>
              <a:t>lokalnej obszaru LGD Dunajec-Biała</a:t>
            </a:r>
          </a:p>
          <a:p>
            <a:pPr>
              <a:buNone/>
            </a:pPr>
            <a:r>
              <a:rPr lang="pl-PL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Przedsięwzięcie</a:t>
            </a:r>
            <a:r>
              <a:rPr lang="pl-PL" sz="1900" b="1" dirty="0" smtClean="0"/>
              <a:t>: Obszar wyrównujący możliwości samodzielnego rozwoju</a:t>
            </a:r>
          </a:p>
          <a:p>
            <a:pPr>
              <a:buNone/>
            </a:pPr>
            <a:endParaRPr lang="pl-PL" sz="1600" dirty="0" smtClean="0"/>
          </a:p>
          <a:p>
            <a:pPr lvl="0"/>
            <a:r>
              <a:rPr lang="pl-PL" sz="1700" dirty="0" smtClean="0"/>
              <a:t>Organizacja </a:t>
            </a:r>
            <a:r>
              <a:rPr lang="pl-PL" sz="1700" dirty="0"/>
              <a:t>kursów, szkoleń, wizyt studyjnych i innych działań edukacyjnych </a:t>
            </a:r>
            <a:br>
              <a:rPr lang="pl-PL" sz="1700" dirty="0"/>
            </a:br>
            <a:r>
              <a:rPr lang="pl-PL" sz="1700" dirty="0"/>
              <a:t>w zakresie prowadzenia podmiotów ekonomii społecznej, integracji społecznej, itp.; </a:t>
            </a:r>
          </a:p>
          <a:p>
            <a:pPr lvl="0"/>
            <a:r>
              <a:rPr lang="pl-PL" sz="1700" dirty="0"/>
              <a:t>Udostępnianie na potrzeby grup </a:t>
            </a:r>
            <a:r>
              <a:rPr lang="pl-PL" sz="1700" dirty="0" err="1"/>
              <a:t>dewaforyzowanych</a:t>
            </a:r>
            <a:r>
              <a:rPr lang="pl-PL" sz="1700" dirty="0"/>
              <a:t> społecznie urządzeń </a:t>
            </a:r>
            <a:br>
              <a:rPr lang="pl-PL" sz="1700" dirty="0"/>
            </a:br>
            <a:r>
              <a:rPr lang="pl-PL" sz="1700" dirty="0"/>
              <a:t>i sprzętu komputerowego, w tym urządzeń i sprzętu umożliwiającego dostęp do Internetu;</a:t>
            </a:r>
          </a:p>
          <a:p>
            <a:pPr lvl="0"/>
            <a:r>
              <a:rPr lang="pl-PL" sz="1700" dirty="0"/>
              <a:t>Organizację imprez kulturalnych, rekreacyjnych lub sportowych zapewniających uczestnictwo/integrację grup </a:t>
            </a:r>
            <a:r>
              <a:rPr lang="pl-PL" sz="1700" dirty="0" err="1"/>
              <a:t>defaworyzowanych</a:t>
            </a:r>
            <a:r>
              <a:rPr lang="pl-PL" sz="1700" dirty="0"/>
              <a:t> społecznie na obszarze realizacji LSR Lokalnej Grupy Działania “Dunajec-Biała”;</a:t>
            </a:r>
          </a:p>
          <a:p>
            <a:pPr lvl="0"/>
            <a:r>
              <a:rPr lang="pl-PL" sz="1700" dirty="0"/>
              <a:t>Remont świetlic wiejskich i ich wyposażenie.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2500" b="1" dirty="0" smtClean="0"/>
              <a:t>CEL OGÓLNY: </a:t>
            </a:r>
            <a:endParaRPr lang="pl-PL" sz="2500" dirty="0" smtClean="0"/>
          </a:p>
          <a:p>
            <a:pPr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C00000"/>
                </a:solidFill>
              </a:rPr>
              <a:t>Zachowanie Dziedzictwa Przyrodniczego </a:t>
            </a:r>
            <a:r>
              <a:rPr lang="pl-PL" sz="2200" b="1" dirty="0" smtClean="0"/>
              <a:t>Obszaru LGD Dunajec-Biała</a:t>
            </a:r>
            <a:endParaRPr lang="pl-PL" sz="1600" dirty="0" smtClean="0"/>
          </a:p>
          <a:p>
            <a:pPr lvl="0">
              <a:buNone/>
            </a:pPr>
            <a:r>
              <a:rPr lang="pl-PL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Przedsięwzięcie</a:t>
            </a:r>
            <a:r>
              <a:rPr lang="pl-PL" sz="1900" b="1" dirty="0" smtClean="0"/>
              <a:t>: Społeczność przyjazna środowisku</a:t>
            </a:r>
          </a:p>
          <a:p>
            <a:pPr lvl="0">
              <a:buNone/>
            </a:pPr>
            <a:endParaRPr lang="pl-PL" sz="1000" dirty="0" smtClean="0"/>
          </a:p>
          <a:p>
            <a:pPr lvl="0"/>
            <a:r>
              <a:rPr lang="pl-PL" sz="1800" dirty="0"/>
              <a:t>Organizacja kursów, szkoleń, wizyt studyjnych i innych działań edukacyjnych </a:t>
            </a:r>
            <a:br>
              <a:rPr lang="pl-PL" sz="1800" dirty="0"/>
            </a:br>
            <a:r>
              <a:rPr lang="pl-PL" sz="1800" dirty="0"/>
              <a:t>w zakresie podnoszenia świadomości ekologicznej różnych grup społecznych, itp.;</a:t>
            </a:r>
          </a:p>
          <a:p>
            <a:pPr lvl="0"/>
            <a:r>
              <a:rPr lang="pl-PL" sz="1800" dirty="0"/>
              <a:t>Zachowanie lub odtworzenie, zabezpieczenie i oznakowanie cennego dziedzictwa przyrodniczego i krajobrazowego, w szczególności obszarów objętych poszczególnymi formami ochrony przyrody, w tym obszarów Natura 2000; </a:t>
            </a:r>
            <a:endParaRPr lang="pl-PL" sz="1800" dirty="0" smtClean="0"/>
          </a:p>
          <a:p>
            <a:pPr lvl="0">
              <a:buNone/>
            </a:pPr>
            <a:endParaRPr lang="pl-PL" sz="1000" dirty="0" smtClean="0"/>
          </a:p>
          <a:p>
            <a:pPr lvl="0">
              <a:buNone/>
            </a:pPr>
            <a:endParaRPr lang="pl-PL" sz="1000" dirty="0"/>
          </a:p>
          <a:p>
            <a:pPr lvl="0">
              <a:buNone/>
            </a:pPr>
            <a:r>
              <a:rPr lang="pl-PL" sz="1900" b="1" dirty="0" smtClean="0">
                <a:solidFill>
                  <a:schemeClr val="bg1"/>
                </a:solidFill>
              </a:rPr>
              <a:t>Przedsięwzięcie: Społeczność przyjazna środowisku</a:t>
            </a:r>
          </a:p>
          <a:p>
            <a:pPr lvl="0">
              <a:buNone/>
            </a:pPr>
            <a:endParaRPr lang="pl-PL" sz="19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sz="1400" dirty="0" smtClean="0">
                <a:solidFill>
                  <a:schemeClr val="bg1"/>
                </a:solidFill>
              </a:rPr>
              <a:t>•</a:t>
            </a:r>
            <a:r>
              <a:rPr lang="pl-PL" sz="2000" dirty="0" smtClean="0">
                <a:solidFill>
                  <a:schemeClr val="bg1"/>
                </a:solidFill>
              </a:rPr>
              <a:t>   </a:t>
            </a:r>
            <a:r>
              <a:rPr lang="pl-PL" sz="1200" dirty="0" smtClean="0">
                <a:solidFill>
                  <a:schemeClr val="bg1"/>
                </a:solidFill>
              </a:rPr>
              <a:t> </a:t>
            </a:r>
            <a:r>
              <a:rPr lang="pl-PL" sz="2000" dirty="0" smtClean="0">
                <a:solidFill>
                  <a:schemeClr val="bg1"/>
                </a:solidFill>
              </a:rPr>
              <a:t> Organizacja kursów, szkoleń, wizyt studyjnych i innych działań edukacyjnych w zakresie stosowania odnawialnych źródeł energii, itp.; </a:t>
            </a:r>
          </a:p>
          <a:p>
            <a:pPr lvl="0">
              <a:buNone/>
            </a:pPr>
            <a:endParaRPr lang="pl-PL" sz="1900" b="1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2500" b="1" dirty="0" smtClean="0"/>
              <a:t>CEL OGÓLNY: </a:t>
            </a:r>
            <a:endParaRPr lang="pl-PL" sz="2500" dirty="0" smtClean="0"/>
          </a:p>
          <a:p>
            <a:pPr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C00000"/>
                </a:solidFill>
              </a:rPr>
              <a:t>Zachowanie Dziedzictwa Przyrodniczego </a:t>
            </a:r>
            <a:r>
              <a:rPr lang="pl-PL" sz="2200" b="1" dirty="0" smtClean="0"/>
              <a:t>Obszaru LGD Dunajec-Biała</a:t>
            </a:r>
            <a:endParaRPr lang="pl-PL" sz="1600" dirty="0" smtClean="0"/>
          </a:p>
          <a:p>
            <a:pPr lvl="0">
              <a:buNone/>
            </a:pPr>
            <a:r>
              <a:rPr lang="pl-PL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Przedsięwzięcie</a:t>
            </a:r>
            <a:r>
              <a:rPr lang="pl-PL" sz="1900" b="1" dirty="0" smtClean="0"/>
              <a:t>: Społeczność przyjazna środowisku</a:t>
            </a:r>
          </a:p>
          <a:p>
            <a:pPr lvl="0">
              <a:buNone/>
            </a:pPr>
            <a:endParaRPr lang="pl-PL" sz="1000" dirty="0" smtClean="0"/>
          </a:p>
          <a:p>
            <a:pPr lvl="0"/>
            <a:r>
              <a:rPr lang="pl-PL" sz="1800" dirty="0"/>
              <a:t>Organizacja kursów, szkoleń, wizyt studyjnych i innych działań edukacyjnych </a:t>
            </a:r>
            <a:br>
              <a:rPr lang="pl-PL" sz="1800" dirty="0"/>
            </a:br>
            <a:r>
              <a:rPr lang="pl-PL" sz="1800" dirty="0"/>
              <a:t>w zakresie podnoszenia świadomości ekologicznej różnych grup społecznych, itp.;</a:t>
            </a:r>
          </a:p>
          <a:p>
            <a:pPr lvl="0"/>
            <a:r>
              <a:rPr lang="pl-PL" sz="1800" dirty="0"/>
              <a:t>Zachowanie lub odtworzenie, zabezpieczenie i oznakowanie cennego dziedzictwa przyrodniczego i krajobrazowego, w szczególności obszarów objętych poszczególnymi formami ochrony przyrody, w tym obszarów Natura 2000; </a:t>
            </a:r>
            <a:endParaRPr lang="pl-PL" sz="1800" dirty="0" smtClean="0"/>
          </a:p>
          <a:p>
            <a:pPr lvl="0">
              <a:buNone/>
            </a:pPr>
            <a:endParaRPr lang="pl-PL" sz="1000" dirty="0" smtClean="0"/>
          </a:p>
          <a:p>
            <a:pPr lvl="0">
              <a:buNone/>
            </a:pPr>
            <a:endParaRPr lang="pl-PL" sz="1000" dirty="0"/>
          </a:p>
          <a:p>
            <a:pPr lvl="0">
              <a:buNone/>
            </a:pPr>
            <a:r>
              <a:rPr lang="pl-PL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Przedsięwzięcie</a:t>
            </a:r>
            <a:r>
              <a:rPr lang="pl-PL" sz="1900" b="1" dirty="0" smtClean="0"/>
              <a:t>: </a:t>
            </a:r>
            <a:r>
              <a:rPr lang="pl-PL" sz="1900" b="1" dirty="0" smtClean="0"/>
              <a:t>Energia w zgodzie z naturą</a:t>
            </a:r>
            <a:endParaRPr lang="pl-PL" sz="1900" b="1" dirty="0" smtClean="0"/>
          </a:p>
          <a:p>
            <a:pPr lvl="0">
              <a:buNone/>
            </a:pPr>
            <a:endParaRPr lang="pl-PL" sz="1900" b="1" dirty="0" smtClean="0"/>
          </a:p>
          <a:p>
            <a:pPr>
              <a:buNone/>
            </a:pPr>
            <a:r>
              <a:rPr lang="pl-PL" sz="1400" dirty="0" smtClean="0"/>
              <a:t>•</a:t>
            </a:r>
            <a:r>
              <a:rPr lang="pl-PL" sz="2000" dirty="0" smtClean="0"/>
              <a:t>   </a:t>
            </a:r>
            <a:r>
              <a:rPr lang="pl-PL" sz="1200" dirty="0" smtClean="0"/>
              <a:t> </a:t>
            </a:r>
            <a:r>
              <a:rPr lang="pl-PL" sz="2000" dirty="0" smtClean="0"/>
              <a:t> Organizacja kursów, szkoleń, wizyt studyjnych i innych działań edukacyjnych w zakresie stosowania odnawialnych źródeł energii, itp.; </a:t>
            </a:r>
          </a:p>
          <a:p>
            <a:pPr lvl="0">
              <a:buNone/>
            </a:pPr>
            <a:endParaRPr lang="pl-PL" sz="1900" b="1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C00000"/>
                </a:solidFill>
              </a:rPr>
              <a:t>Przez </a:t>
            </a:r>
            <a:r>
              <a:rPr lang="pl-PL" dirty="0">
                <a:solidFill>
                  <a:srgbClr val="C00000"/>
                </a:solidFill>
              </a:rPr>
              <a:t>mały projekt rozumiemy projekt </a:t>
            </a:r>
            <a:r>
              <a:rPr lang="pl-PL" dirty="0" smtClean="0"/>
              <a:t>którego</a:t>
            </a:r>
          </a:p>
          <a:p>
            <a:pPr>
              <a:buNone/>
            </a:pPr>
            <a:r>
              <a:rPr lang="pl-PL" dirty="0" smtClean="0">
                <a:solidFill>
                  <a:srgbClr val="C00000"/>
                </a:solidFill>
              </a:rPr>
              <a:t>koszt</a:t>
            </a:r>
            <a:r>
              <a:rPr lang="pl-PL" dirty="0" smtClean="0"/>
              <a:t> </a:t>
            </a:r>
            <a:r>
              <a:rPr lang="pl-PL" dirty="0"/>
              <a:t>całkowity </a:t>
            </a:r>
            <a:r>
              <a:rPr lang="pl-PL" dirty="0">
                <a:solidFill>
                  <a:srgbClr val="C00000"/>
                </a:solidFill>
              </a:rPr>
              <a:t>nie jest mniejszy niż </a:t>
            </a:r>
            <a:r>
              <a:rPr lang="pl-PL" sz="4400" b="1" dirty="0"/>
              <a:t>4 500 </a:t>
            </a:r>
            <a:r>
              <a:rPr lang="pl-PL" sz="4400" b="1" dirty="0" smtClean="0"/>
              <a:t>zł </a:t>
            </a:r>
          </a:p>
          <a:p>
            <a:pPr>
              <a:buNone/>
            </a:pPr>
            <a:r>
              <a:rPr lang="pl-PL" dirty="0"/>
              <a:t>o</a:t>
            </a:r>
            <a:r>
              <a:rPr lang="pl-PL" dirty="0" smtClean="0"/>
              <a:t>raz </a:t>
            </a:r>
            <a:r>
              <a:rPr lang="pl-PL" dirty="0" smtClean="0">
                <a:solidFill>
                  <a:srgbClr val="C00000"/>
                </a:solidFill>
              </a:rPr>
              <a:t>nie </a:t>
            </a:r>
            <a:r>
              <a:rPr lang="pl-PL" dirty="0">
                <a:solidFill>
                  <a:srgbClr val="C00000"/>
                </a:solidFill>
              </a:rPr>
              <a:t>jest większy niż </a:t>
            </a:r>
            <a:r>
              <a:rPr lang="pl-PL" sz="4400" b="1" dirty="0"/>
              <a:t>100 000 zł</a:t>
            </a: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>
            <a:normAutofit/>
          </a:bodyPr>
          <a:lstStyle/>
          <a:p>
            <a:pPr lvl="0"/>
            <a:endParaRPr lang="pl-PL" sz="1800" dirty="0" smtClean="0"/>
          </a:p>
          <a:p>
            <a:pPr lvl="0"/>
            <a:endParaRPr lang="pl-PL" sz="1800" dirty="0" smtClean="0"/>
          </a:p>
          <a:p>
            <a:pPr lvl="0"/>
            <a:endParaRPr lang="pl-PL" sz="1800" dirty="0" smtClean="0"/>
          </a:p>
          <a:p>
            <a:pPr lvl="0"/>
            <a:endParaRPr lang="pl-PL" sz="1800" dirty="0" smtClean="0"/>
          </a:p>
          <a:p>
            <a:pPr lvl="0">
              <a:buNone/>
            </a:pPr>
            <a:r>
              <a:rPr lang="pl-PL" sz="1800" dirty="0" smtClean="0"/>
              <a:t>     </a:t>
            </a:r>
            <a:r>
              <a:rPr lang="pl-PL" sz="2800" b="1" dirty="0" smtClean="0"/>
              <a:t>    Czy to musi być trudne ? Kosztowne ? NIE</a:t>
            </a:r>
          </a:p>
          <a:p>
            <a:pPr lvl="0"/>
            <a:endParaRPr lang="pl-PL" sz="1800" dirty="0" smtClean="0"/>
          </a:p>
          <a:p>
            <a:pPr lvl="0"/>
            <a:endParaRPr lang="pl-PL" sz="1800" dirty="0" smtClean="0"/>
          </a:p>
          <a:p>
            <a:pPr lvl="0"/>
            <a:endParaRPr lang="pl-PL" sz="1800" dirty="0" smtClean="0"/>
          </a:p>
          <a:p>
            <a:pPr lvl="0"/>
            <a:endParaRPr lang="pl-PL" sz="1800" dirty="0" smtClean="0"/>
          </a:p>
          <a:p>
            <a:pPr lvl="0"/>
            <a:endParaRPr lang="pl-PL" sz="1800" dirty="0"/>
          </a:p>
          <a:p>
            <a:pPr lvl="0" algn="ctr">
              <a:buNone/>
            </a:pPr>
            <a:r>
              <a:rPr lang="pl-PL" sz="1800" dirty="0" smtClean="0"/>
              <a:t>                    </a:t>
            </a:r>
            <a:r>
              <a:rPr lang="pl-PL" sz="3600" b="1" dirty="0" smtClean="0"/>
              <a:t>Kilka pomysłów na Małe projekty ….</a:t>
            </a:r>
            <a:endParaRPr lang="pl-PL" sz="3600" b="1" dirty="0"/>
          </a:p>
          <a:p>
            <a:pPr lvl="0">
              <a:buNone/>
            </a:pPr>
            <a:endParaRPr lang="pl-PL" sz="1800" dirty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1571612"/>
            <a:ext cx="6500858" cy="486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1571612"/>
            <a:ext cx="7286676" cy="484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5" y="1571612"/>
            <a:ext cx="426495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3236832"/>
            <a:ext cx="4310066" cy="288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571612"/>
            <a:ext cx="7072362" cy="48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571612"/>
            <a:ext cx="7286676" cy="480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643050"/>
            <a:ext cx="42862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1643050"/>
            <a:ext cx="6624855" cy="45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571612"/>
            <a:ext cx="6858048" cy="480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Kilka słów na podsumowanie …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Czym jest LGD ? </a:t>
            </a:r>
          </a:p>
          <a:p>
            <a:pPr>
              <a:buNone/>
            </a:pPr>
            <a:r>
              <a:rPr lang="pl-PL" sz="2500" dirty="0" smtClean="0"/>
              <a:t>Lokalna Grupa Działania to …</a:t>
            </a: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Skąd jest finansowane LGD ?</a:t>
            </a:r>
          </a:p>
          <a:p>
            <a:pPr>
              <a:buNone/>
            </a:pPr>
            <a:r>
              <a:rPr lang="pl-PL" sz="2500" dirty="0" smtClean="0">
                <a:solidFill>
                  <a:schemeClr val="bg1"/>
                </a:solidFill>
              </a:rPr>
              <a:t>Z Osi 4 PROW 2007-2013 dla Polski to: </a:t>
            </a:r>
            <a:r>
              <a:rPr lang="pl-PL" sz="2800" b="1" dirty="0" smtClean="0">
                <a:solidFill>
                  <a:schemeClr val="bg1"/>
                </a:solidFill>
              </a:rPr>
              <a:t>787 500 000,00 EUR</a:t>
            </a:r>
            <a:endParaRPr lang="pl-PL" sz="25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Ile LGD jest w Małopolsce ?</a:t>
            </a:r>
          </a:p>
          <a:p>
            <a:pPr>
              <a:buNone/>
            </a:pPr>
            <a:r>
              <a:rPr lang="pl-PL" sz="2500" dirty="0" smtClean="0">
                <a:solidFill>
                  <a:schemeClr val="bg1"/>
                </a:solidFill>
              </a:rPr>
              <a:t>42 z których dofinansowanie otrzymało 39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Dofinansowaniu </a:t>
            </a:r>
            <a:r>
              <a:rPr lang="pl-PL" dirty="0"/>
              <a:t>podlega </a:t>
            </a:r>
            <a:r>
              <a:rPr lang="pl-PL" b="1" dirty="0"/>
              <a:t>70% </a:t>
            </a:r>
            <a:r>
              <a:rPr lang="pl-PL" dirty="0"/>
              <a:t>poniesionych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kosztów </a:t>
            </a:r>
            <a:r>
              <a:rPr lang="pl-PL" dirty="0"/>
              <a:t>kwalifikowanych jednak nie więcej niż 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25 </a:t>
            </a:r>
            <a:r>
              <a:rPr lang="pl-PL" b="1" dirty="0"/>
              <a:t>000 </a:t>
            </a:r>
            <a:r>
              <a:rPr lang="pl-PL" b="1" dirty="0" smtClean="0"/>
              <a:t>zł </a:t>
            </a:r>
            <a:r>
              <a:rPr lang="pl-PL" dirty="0" smtClean="0"/>
              <a:t>na jeden projekt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Kilka słów na podsumowanie …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Czym jest LGD ? </a:t>
            </a:r>
          </a:p>
          <a:p>
            <a:pPr>
              <a:buNone/>
            </a:pPr>
            <a:r>
              <a:rPr lang="pl-PL" sz="2500" dirty="0" smtClean="0"/>
              <a:t>Lokalna Grupa Działania to …</a:t>
            </a:r>
          </a:p>
          <a:p>
            <a:pPr>
              <a:buNone/>
            </a:pPr>
            <a:r>
              <a:rPr lang="pl-PL" dirty="0" smtClean="0"/>
              <a:t>Skąd jest finansowane LGD ?</a:t>
            </a:r>
          </a:p>
          <a:p>
            <a:pPr>
              <a:buNone/>
            </a:pPr>
            <a:r>
              <a:rPr lang="pl-PL" sz="2500" dirty="0" smtClean="0"/>
              <a:t>Z Osi 4 PROW 2007-2013 dla Polski to: </a:t>
            </a:r>
            <a:r>
              <a:rPr lang="pl-PL" sz="2800" b="1" dirty="0" smtClean="0">
                <a:solidFill>
                  <a:srgbClr val="C00000"/>
                </a:solidFill>
              </a:rPr>
              <a:t>787 500 000,00 EUR</a:t>
            </a:r>
            <a:endParaRPr lang="pl-PL" sz="2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chemeClr val="bg1"/>
                </a:solidFill>
              </a:rPr>
              <a:t>Ile LGD jest w Małopolsce ?</a:t>
            </a:r>
          </a:p>
          <a:p>
            <a:pPr>
              <a:buNone/>
            </a:pPr>
            <a:r>
              <a:rPr lang="pl-PL" sz="2500" dirty="0" smtClean="0">
                <a:solidFill>
                  <a:schemeClr val="bg1"/>
                </a:solidFill>
              </a:rPr>
              <a:t>42 z których dofinansowanie otrzymało 39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Kilka słów na podsumowanie …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Czym jest LGD ? </a:t>
            </a:r>
          </a:p>
          <a:p>
            <a:pPr>
              <a:buNone/>
            </a:pPr>
            <a:r>
              <a:rPr lang="pl-PL" sz="2500" dirty="0" smtClean="0"/>
              <a:t>Lokalna Grupa Działania to …</a:t>
            </a:r>
          </a:p>
          <a:p>
            <a:pPr>
              <a:buNone/>
            </a:pPr>
            <a:r>
              <a:rPr lang="pl-PL" dirty="0" smtClean="0"/>
              <a:t>Skąd jest finansowane LGD ?</a:t>
            </a:r>
          </a:p>
          <a:p>
            <a:pPr>
              <a:buNone/>
            </a:pPr>
            <a:r>
              <a:rPr lang="pl-PL" sz="2500" dirty="0" smtClean="0"/>
              <a:t>Z Osi 4 PROW 2007-2013 dla Polski to: </a:t>
            </a:r>
            <a:r>
              <a:rPr lang="pl-PL" sz="2800" b="1" dirty="0" smtClean="0">
                <a:solidFill>
                  <a:srgbClr val="C00000"/>
                </a:solidFill>
              </a:rPr>
              <a:t>787 500 000,00 EUR</a:t>
            </a:r>
            <a:endParaRPr lang="pl-PL" sz="25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dirty="0" smtClean="0"/>
              <a:t>Ile LGD jest w Małopolsce ?</a:t>
            </a:r>
          </a:p>
          <a:p>
            <a:pPr>
              <a:buNone/>
            </a:pPr>
            <a:r>
              <a:rPr lang="pl-PL" sz="2500" dirty="0" smtClean="0"/>
              <a:t>42 z których dofinansowanie otrzymało 39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1500174"/>
            <a:ext cx="5857916" cy="508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1428736"/>
            <a:ext cx="6143668" cy="529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1500174"/>
            <a:ext cx="4906188" cy="490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/>
              <a:t>Dziękuje za uwagę …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Dofinansowaniu </a:t>
            </a:r>
            <a:r>
              <a:rPr lang="pl-PL" dirty="0"/>
              <a:t>podlega </a:t>
            </a:r>
            <a:r>
              <a:rPr lang="pl-PL" b="1" dirty="0"/>
              <a:t>70% </a:t>
            </a:r>
            <a:r>
              <a:rPr lang="pl-PL" dirty="0"/>
              <a:t>poniesionych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kosztów </a:t>
            </a:r>
            <a:r>
              <a:rPr lang="pl-PL" dirty="0"/>
              <a:t>kwalifikowanych jednak nie więcej niż 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25 </a:t>
            </a:r>
            <a:r>
              <a:rPr lang="pl-PL" b="1" dirty="0"/>
              <a:t>000 </a:t>
            </a:r>
            <a:r>
              <a:rPr lang="pl-PL" b="1" dirty="0" smtClean="0"/>
              <a:t>zł </a:t>
            </a:r>
            <a:r>
              <a:rPr lang="pl-PL" dirty="0" smtClean="0"/>
              <a:t>na jeden projekt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Limit na jednego beneficjenta wynosi </a:t>
            </a:r>
            <a:r>
              <a:rPr lang="pl-PL" b="1" dirty="0" smtClean="0"/>
              <a:t>100 </a:t>
            </a:r>
            <a:r>
              <a:rPr lang="pl-PL" b="1" dirty="0"/>
              <a:t>000 zł</a:t>
            </a: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Dofinansowaniu </a:t>
            </a:r>
            <a:r>
              <a:rPr lang="pl-PL" dirty="0"/>
              <a:t>podlega </a:t>
            </a:r>
            <a:r>
              <a:rPr lang="pl-PL" b="1" dirty="0"/>
              <a:t>70% </a:t>
            </a:r>
            <a:r>
              <a:rPr lang="pl-PL" dirty="0"/>
              <a:t>poniesionych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kosztów </a:t>
            </a:r>
            <a:r>
              <a:rPr lang="pl-PL" dirty="0"/>
              <a:t>kwalifikowanych jednak nie więcej niż 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25 </a:t>
            </a:r>
            <a:r>
              <a:rPr lang="pl-PL" b="1" dirty="0"/>
              <a:t>000 </a:t>
            </a:r>
            <a:r>
              <a:rPr lang="pl-PL" b="1" dirty="0" smtClean="0"/>
              <a:t>zł </a:t>
            </a:r>
            <a:r>
              <a:rPr lang="pl-PL" dirty="0" smtClean="0"/>
              <a:t>na jeden projekt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Limit na jednego beneficjenta wynosi </a:t>
            </a:r>
            <a:r>
              <a:rPr lang="pl-PL" b="1" dirty="0" smtClean="0"/>
              <a:t>100 </a:t>
            </a:r>
            <a:r>
              <a:rPr lang="pl-PL" b="1" dirty="0"/>
              <a:t>000 </a:t>
            </a:r>
            <a:r>
              <a:rPr lang="pl-PL" b="1" dirty="0" smtClean="0"/>
              <a:t>zł</a:t>
            </a:r>
          </a:p>
          <a:p>
            <a:pPr>
              <a:buNone/>
            </a:pPr>
            <a:endParaRPr lang="pl-PL" sz="800" b="1" dirty="0" smtClean="0"/>
          </a:p>
          <a:p>
            <a:pPr>
              <a:buNone/>
            </a:pPr>
            <a:r>
              <a:rPr lang="pl-PL" sz="2800" b="1" dirty="0"/>
              <a:t>Uwaga: </a:t>
            </a:r>
            <a:r>
              <a:rPr lang="pl-PL" sz="2800" dirty="0"/>
              <a:t>Dofinansowanie jest wypłacane po realizacji </a:t>
            </a:r>
            <a:endParaRPr lang="pl-PL" sz="2800" dirty="0" smtClean="0"/>
          </a:p>
          <a:p>
            <a:pPr>
              <a:buNone/>
            </a:pPr>
            <a:r>
              <a:rPr lang="pl-PL" sz="2800" dirty="0" smtClean="0"/>
              <a:t>projektu</a:t>
            </a:r>
            <a:r>
              <a:rPr lang="pl-PL" sz="2800" dirty="0"/>
              <a:t>. Oznacza to, że na realizację projektu </a:t>
            </a:r>
            <a:r>
              <a:rPr lang="pl-PL" sz="2800" dirty="0" smtClean="0"/>
              <a:t>należy    zabezpieczyć </a:t>
            </a:r>
            <a:r>
              <a:rPr lang="pl-PL" sz="2800" dirty="0"/>
              <a:t>środki samodzielnie.</a:t>
            </a:r>
            <a:endParaRPr lang="pl-PL" sz="2800" b="1" dirty="0"/>
          </a:p>
          <a:p>
            <a:pPr>
              <a:buNone/>
            </a:pPr>
            <a:endParaRPr lang="pl-PL" b="1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Jednocześnie </a:t>
            </a:r>
            <a:r>
              <a:rPr lang="pl-PL" dirty="0"/>
              <a:t>można wystąpić o </a:t>
            </a:r>
            <a:r>
              <a:rPr lang="pl-PL" b="1" dirty="0" smtClean="0"/>
              <a:t>wyprzedzające</a:t>
            </a:r>
          </a:p>
          <a:p>
            <a:pPr>
              <a:buNone/>
            </a:pPr>
            <a:r>
              <a:rPr lang="pl-PL" b="1" dirty="0" smtClean="0"/>
              <a:t>finansowanie</a:t>
            </a:r>
            <a:r>
              <a:rPr lang="pl-PL" dirty="0" smtClean="0"/>
              <a:t> </a:t>
            </a:r>
            <a:r>
              <a:rPr lang="pl-PL" dirty="0"/>
              <a:t>kosztów </a:t>
            </a:r>
            <a:r>
              <a:rPr lang="pl-PL" dirty="0" err="1"/>
              <a:t>kwalifikowalnych</a:t>
            </a:r>
            <a:r>
              <a:rPr lang="pl-PL" dirty="0"/>
              <a:t> </a:t>
            </a:r>
            <a:r>
              <a:rPr lang="pl-PL" dirty="0" smtClean="0"/>
              <a:t>operacji</a:t>
            </a:r>
          </a:p>
          <a:p>
            <a:pPr>
              <a:buNone/>
            </a:pPr>
            <a:r>
              <a:rPr lang="pl-PL" dirty="0" smtClean="0"/>
              <a:t>maksymalnie </a:t>
            </a:r>
            <a:r>
              <a:rPr lang="pl-PL" b="1" dirty="0"/>
              <a:t>do wysokości 20% </a:t>
            </a:r>
            <a:r>
              <a:rPr lang="pl-PL" dirty="0"/>
              <a:t>kwoty pomocy</a:t>
            </a:r>
            <a:r>
              <a:rPr lang="pl-PL" dirty="0" smtClean="0"/>
              <a:t>.</a:t>
            </a:r>
          </a:p>
          <a:p>
            <a:pPr>
              <a:buNone/>
            </a:pPr>
            <a:r>
              <a:rPr lang="pl-PL" dirty="0" smtClean="0"/>
              <a:t>Wniosek </a:t>
            </a:r>
            <a:r>
              <a:rPr lang="pl-PL" dirty="0"/>
              <a:t>o wyprzedzające finansowanie </a:t>
            </a:r>
            <a:r>
              <a:rPr lang="pl-PL" dirty="0" smtClean="0"/>
              <a:t>należy</a:t>
            </a:r>
          </a:p>
          <a:p>
            <a:pPr>
              <a:buNone/>
            </a:pPr>
            <a:r>
              <a:rPr lang="pl-PL" dirty="0" smtClean="0"/>
              <a:t>złożyć </a:t>
            </a:r>
            <a:r>
              <a:rPr lang="pl-PL" dirty="0"/>
              <a:t>wraz z wnioskiem o przyznanie pomocy.</a:t>
            </a: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/>
            </a:r>
            <a:br>
              <a:rPr lang="pl-PL" sz="900" dirty="0" smtClean="0"/>
            </a:br>
            <a:r>
              <a:rPr lang="pl-PL" sz="1000" dirty="0" smtClean="0"/>
              <a:t>Europejski </a:t>
            </a:r>
            <a:r>
              <a:rPr lang="pl-PL" sz="1000" dirty="0"/>
              <a:t>Fundusz </a:t>
            </a:r>
            <a:r>
              <a:rPr lang="pl-PL" sz="1000" dirty="0" smtClean="0"/>
              <a:t>Rolny </a:t>
            </a:r>
            <a:r>
              <a:rPr lang="pl-PL" sz="1000" dirty="0"/>
              <a:t>na rzecz Rozwoju Obszarów Wiejskich: Europa inwestująca w obszary wiejskie</a:t>
            </a:r>
            <a:br>
              <a:rPr lang="pl-PL" sz="1000" dirty="0"/>
            </a:br>
            <a:r>
              <a:rPr lang="pl-PL" sz="1000" dirty="0"/>
              <a:t>Lokalna grupa działania: </a:t>
            </a:r>
            <a:r>
              <a:rPr lang="pl-PL" sz="1000" b="1" dirty="0"/>
              <a:t>Dunajec-Biała </a:t>
            </a:r>
            <a:r>
              <a:rPr lang="pl-PL" sz="1000" dirty="0"/>
              <a:t>współfinansowana jest ze środków Unii Europejskiej w ramach osi 4 – LEADER</a:t>
            </a:r>
            <a:br>
              <a:rPr lang="pl-PL" sz="1000" dirty="0"/>
            </a:br>
            <a:r>
              <a:rPr lang="pl-PL" sz="1000" dirty="0"/>
              <a:t>Programu Rozwoju Obszarów Wiejskich na lata 2007-2013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Zatem realizując </a:t>
            </a:r>
            <a:r>
              <a:rPr lang="pl-PL" dirty="0" smtClean="0"/>
              <a:t>np. </a:t>
            </a:r>
            <a:r>
              <a:rPr lang="pl-PL" dirty="0"/>
              <a:t>projekt za </a:t>
            </a:r>
            <a:r>
              <a:rPr lang="pl-PL" b="1" dirty="0"/>
              <a:t>10 000 zł: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a) występujemy o dofinansowanie w wysokości 70% tj. </a:t>
            </a:r>
            <a:r>
              <a:rPr lang="pl-PL" dirty="0" smtClean="0"/>
              <a:t>      </a:t>
            </a:r>
            <a:r>
              <a:rPr lang="pl-PL" b="1" dirty="0" smtClean="0"/>
              <a:t>7000 </a:t>
            </a:r>
            <a:r>
              <a:rPr lang="pl-PL" b="1" dirty="0"/>
              <a:t>zł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b) zabezpieczamy środki własne w wysokości 20% tj.   </a:t>
            </a:r>
            <a:r>
              <a:rPr lang="pl-PL" sz="2300" dirty="0" smtClean="0"/>
              <a:t>  </a:t>
            </a:r>
            <a:r>
              <a:rPr lang="pl-PL" dirty="0" smtClean="0"/>
              <a:t>       </a:t>
            </a:r>
            <a:r>
              <a:rPr lang="pl-PL" b="1" dirty="0" smtClean="0"/>
              <a:t>2000 </a:t>
            </a:r>
            <a:r>
              <a:rPr lang="pl-PL" b="1" dirty="0"/>
              <a:t>zł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c) nasz wkład (praca społeczna) stanowi do 10% </a:t>
            </a:r>
            <a:r>
              <a:rPr lang="pl-PL" dirty="0" err="1"/>
              <a:t>tj</a:t>
            </a:r>
            <a:r>
              <a:rPr lang="pl-PL" dirty="0"/>
              <a:t>        </a:t>
            </a:r>
            <a:r>
              <a:rPr lang="pl-PL" dirty="0" smtClean="0"/>
              <a:t>        </a:t>
            </a:r>
            <a:r>
              <a:rPr lang="pl-PL" b="1" dirty="0" smtClean="0"/>
              <a:t>1000 </a:t>
            </a:r>
            <a:r>
              <a:rPr lang="pl-PL" b="1" dirty="0"/>
              <a:t>zł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Z góry dysponujemy kwotą: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finansowanie wyprzedzające                                                     </a:t>
            </a:r>
            <a:r>
              <a:rPr lang="pl-PL" b="1" dirty="0" smtClean="0">
                <a:solidFill>
                  <a:srgbClr val="C00000"/>
                </a:solidFill>
              </a:rPr>
              <a:t>1400 zł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środki własne                                                                        </a:t>
            </a:r>
            <a:r>
              <a:rPr lang="pl-PL" sz="4000" dirty="0" smtClean="0"/>
              <a:t>   </a:t>
            </a:r>
            <a:r>
              <a:rPr lang="pl-PL" dirty="0" smtClean="0"/>
              <a:t>    </a:t>
            </a:r>
            <a:r>
              <a:rPr lang="pl-PL" b="1" dirty="0" smtClean="0">
                <a:solidFill>
                  <a:srgbClr val="C00000"/>
                </a:solidFill>
              </a:rPr>
              <a:t>2000 zł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praca własna                                                                                 </a:t>
            </a:r>
            <a:r>
              <a:rPr lang="pl-PL" dirty="0" smtClean="0">
                <a:solidFill>
                  <a:srgbClr val="C00000"/>
                </a:solidFill>
              </a:rPr>
              <a:t>1000 zł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                                                                                                      </a:t>
            </a:r>
            <a:r>
              <a:rPr lang="pl-PL" sz="1600" dirty="0" smtClean="0"/>
              <a:t>_______________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                                                                                                      </a:t>
            </a:r>
            <a:r>
              <a:rPr lang="pl-PL" b="1" dirty="0" smtClean="0"/>
              <a:t> 4400 zł</a:t>
            </a:r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Musimy </a:t>
            </a:r>
            <a:r>
              <a:rPr lang="pl-PL" dirty="0"/>
              <a:t>pożyczyć </a:t>
            </a:r>
            <a:r>
              <a:rPr lang="pl-PL" b="1" dirty="0"/>
              <a:t>5600 zł.</a:t>
            </a:r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2628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66"/>
            <a:ext cx="58963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57166"/>
            <a:ext cx="101981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1260</Words>
  <Application>Microsoft Office PowerPoint</Application>
  <PresentationFormat>Pokaz na ekranie (4:3)</PresentationFormat>
  <Paragraphs>398</Paragraphs>
  <Slides>55</Slides>
  <Notes>55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55</vt:i4>
      </vt:variant>
    </vt:vector>
  </HeadingPairs>
  <TitlesOfParts>
    <vt:vector size="56" baseType="lpstr">
      <vt:lpstr>Motyw pakietu Office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  <vt:lpstr>           Europejski Fundusz Rolny na rzecz Rozwoju Obszarów Wiejskich: Europa inwestująca w obszary wiejskie Lokalna grupa działania: Dunajec-Biała współfinansowana jest ze środków Unii Europejskiej w ramach osi 4 – LEADER Programu Rozwoju Obszarów Wiejskich na lata 2007-2013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Małe projekty www.dunajecbiala.pl</dc:title>
  <dc:creator>czajjsa</dc:creator>
  <cp:lastModifiedBy>LGD Dunajec Biala</cp:lastModifiedBy>
  <cp:revision>25</cp:revision>
  <dcterms:created xsi:type="dcterms:W3CDTF">2009-11-23T18:05:01Z</dcterms:created>
  <dcterms:modified xsi:type="dcterms:W3CDTF">2009-11-24T09:17:25Z</dcterms:modified>
</cp:coreProperties>
</file>